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9" r:id="rId15"/>
    <p:sldId id="267" r:id="rId16"/>
    <p:sldId id="268" r:id="rId17"/>
    <p:sldId id="266" r:id="rId18"/>
    <p:sldId id="273" r:id="rId19"/>
    <p:sldId id="271" r:id="rId20"/>
    <p:sldId id="27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009FDF"/>
    <a:srgbClr val="E2020F"/>
    <a:srgbClr val="F29200"/>
    <a:srgbClr val="2EA936"/>
    <a:srgbClr val="8E2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AB718-9D73-266B-F084-60AF972B444B}" v="1" dt="2022-09-22T11:50:23.314"/>
    <p1510:client id="{53E06457-DDE7-48EC-80B5-996EF29D7097}" v="41" dt="2022-05-19T07:57:14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Grafický přehled celkového obratu (</a:t>
            </a:r>
            <a:r>
              <a:rPr lang="cs-CZ" err="1"/>
              <a:t>mil.EUR</a:t>
            </a:r>
            <a:r>
              <a:rPr lang="cs-CZ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Automotive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shade val="65000"/>
                </a:schemeClr>
              </a:solidFill>
              <a:miter lim="800000"/>
            </a:ln>
            <a:effectLst>
              <a:glow rad="63500">
                <a:schemeClr val="accent4">
                  <a:shade val="65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4">
                    <a:shade val="65000"/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List1!$A$2:$A$6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3.25</c:v>
                </c:pt>
                <c:pt idx="1">
                  <c:v>2.75</c:v>
                </c:pt>
                <c:pt idx="2">
                  <c:v>2.99</c:v>
                </c:pt>
                <c:pt idx="3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7-49B7-851D-0A68EF382B6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Energetika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0.39</c:v>
                </c:pt>
                <c:pt idx="1">
                  <c:v>0.4</c:v>
                </c:pt>
                <c:pt idx="2">
                  <c:v>0.25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7-49B7-851D-0A68EF382B6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Green Energy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tint val="65000"/>
                </a:schemeClr>
              </a:solidFill>
              <a:miter lim="800000"/>
            </a:ln>
            <a:effectLst>
              <a:glow rad="63500">
                <a:schemeClr val="accent4">
                  <a:tint val="65000"/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3"/>
              <c:layout>
                <c:manualLayout>
                  <c:x val="3.140096618357479E-2"/>
                  <c:y val="-1.1215504596149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7-49B7-851D-0A68EF382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7-49B7-851D-0A68EF382B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686528383"/>
        <c:axId val="686532543"/>
      </c:barChart>
      <c:catAx>
        <c:axId val="6865283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6532543"/>
        <c:crosses val="autoZero"/>
        <c:auto val="1"/>
        <c:lblAlgn val="ctr"/>
        <c:lblOffset val="100"/>
        <c:noMultiLvlLbl val="0"/>
      </c:catAx>
      <c:valAx>
        <c:axId val="68653254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652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8D13CCF-2AEC-4FF1-B971-84748D64E0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6C42FE-4BDB-46C6-AC44-F36CA560A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1A98-2740-4419-BE1E-EEEBE0C5D6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B7B1DD-D633-492E-B93C-00C8F05B94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2EBBD7-EDB5-41BE-AC12-A62F6FA66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B0212-4659-4990-B80F-334BB9F67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795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46FC4-1092-4B40-B2A1-D3C232ED4BC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3213-4034-45C7-AB2F-022FFB2C9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3213-4034-45C7-AB2F-022FFB2C99A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2B57C-7851-4F7A-8E07-FD46ECF36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0571BB-F2E6-475C-9080-C569AF33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42AF7D-989A-4BB7-8617-B19EC16D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A88-CE46-4B01-949A-2154E276227D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FB8E18-0AF6-4BE9-A162-EC57BC95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1D6CB3-59B9-4810-99CE-548C29CC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79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6F2E5-C330-4CEE-9CC7-50F2D063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7CDA11-2D55-4B08-992F-0FF6528B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01DA26-1B65-491C-B95B-8A2B8240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E04A-5F98-4840-8929-1127366288A4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3977ED-6170-4DFC-8FF6-9B4E1DA2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D0FF4E-B2A3-4E59-B67B-C2EA2FB6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46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F459BA-6B28-4045-830C-C0088042D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34F538-B70F-4685-99E7-9CDEE258D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F562F-D8CF-4BA7-999E-D86AC579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E65-0528-4DB0-9871-31DCEADCDF6E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C3A94F-BC50-442E-BA18-F6F0B08D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E0F88-F909-46C4-A7D6-7685D6D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41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AE88C-4D41-4E3E-B96A-4ED46B98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99355-2430-45AF-8000-605AB7CF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E56E89-F588-40A8-8291-E9815F7E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7137-E4CB-4183-9F6D-D435E6DCEA0A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0CA6AF-FA5E-4F8F-A07D-764E0793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C92C5-89CB-47D3-8691-F268A4A2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21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992E4-EFF7-4050-9C75-6ECBB6FE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B0FFBA-95EE-4FB3-8404-4CCC4F3F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9BDA0C-8C4E-4314-BC8D-4888A4B6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A35F-8731-4861-B28E-B0DEEB98E4B5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02582A-A450-4920-AC30-7963873C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2ECD1A-49C5-43BD-B371-A9860760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52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F5723-F1FE-43E8-A698-67EC3E65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6EAEB-1893-40FC-BDCA-2C80270AB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CA4DB1-BDBD-450A-84D9-017799A9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CA45FD-570B-47C9-BECA-A94EE8E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38E-4C10-46EE-BD02-801724384D08}" type="datetime1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4C9CB3-22A5-450F-B47D-58A2D65A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00AE29-AF40-4D66-9540-5D581908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58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EDCE-7FD8-40B2-9CF8-2FC51474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E94422-16AB-40BF-9677-DE55D125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804A3A-95A1-4A27-B8F8-2DEBA602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33B56D-3597-4CCB-A2AF-6E18635F1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197A97-527F-43AA-8883-0D0058075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583FF3-8179-49F4-AC2F-ED7A9DCA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64CD-ABAC-47AF-9600-1BF2CCC8C5F2}" type="datetime1">
              <a:rPr lang="cs-CZ" smtClean="0"/>
              <a:t>06.10.2022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D27319B-6915-432F-B263-3ED64B23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D9412D-73DF-4EBE-A8A5-824F15C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53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D2D52-8AB8-48EC-8803-D507D105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95E191-7FBA-458E-8D3A-D3314BBF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73AB-130B-4782-AA26-1B1BC7F78F66}" type="datetime1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791EA4-E039-45A0-90E9-F01AD5E5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2BE1C6-5E1D-478B-AF94-F4E01C4D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8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C75CEB-481F-4CE7-996B-B9FD5CB4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CDB4-860F-4240-9555-F00AE3E72439}" type="datetime1">
              <a:rPr lang="cs-CZ" smtClean="0"/>
              <a:t>06.10.2022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7D1D2D-121B-46EB-B1F9-340361E9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E47BCB-A8DF-4F1D-8AA0-EAA43D9C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4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ACCD8-8EC5-4F1E-AFEE-3989A991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65105-C73B-40CB-BF87-B1DA37C1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7F1BA6-EE23-44AA-9C79-1C1C38779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CDDEF4-A300-4589-A204-9DDDED80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609D-7AEB-4E6D-ABC4-1D3EE6A1F9D8}" type="datetime1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1D24B9-4C57-4008-A131-204F2F43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107B4A-D12E-4F0D-820E-8ED9BB30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04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B7447-C7AE-4F17-AA7C-1B5CD9E9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4B5779-BE63-4086-BAD7-255ED260F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0272EE-CC8D-4122-A5A7-045A748A7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5A3CBA-C01D-44FF-BA15-18D5892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BF-9CBF-4DF5-B885-F680B575E2E8}" type="datetime1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746CD2-D5B2-4FC4-9E41-BDE9F536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D309A3-0AC3-40DA-9989-3379A371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33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D97FD6-DF90-4174-84E6-4512C3E3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C0483D-8113-4D3F-A964-1C40C6D5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0D12A3-9167-47B5-880C-239F05D3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C65B-228E-465C-8965-0A1BCD2FB843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0DE6AB-BE80-4261-821D-962EA0F63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B020FE-4481-4524-AA47-BAA812364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C0B7-97A6-4840-8546-1B0DC18B6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2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svg"/><Relationship Id="rId21" Type="http://schemas.openxmlformats.org/officeDocument/2006/relationships/image" Target="../media/image35.svg"/><Relationship Id="rId7" Type="http://schemas.openxmlformats.org/officeDocument/2006/relationships/image" Target="../media/image22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7.png"/><Relationship Id="rId16" Type="http://schemas.openxmlformats.org/officeDocument/2006/relationships/image" Target="../media/image30.sv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20.sv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svg"/><Relationship Id="rId19" Type="http://schemas.openxmlformats.org/officeDocument/2006/relationships/image" Target="../media/image33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39CDD5EB-708F-4B60-A07B-BF49E690C167}"/>
              </a:ext>
            </a:extLst>
          </p:cNvPr>
          <p:cNvSpPr txBox="1">
            <a:spLocks/>
          </p:cNvSpPr>
          <p:nvPr/>
        </p:nvSpPr>
        <p:spPr>
          <a:xfrm>
            <a:off x="1390948" y="1615575"/>
            <a:ext cx="7795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0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tabLst/>
              <a:defRPr/>
            </a:pPr>
            <a:r>
              <a:rPr kumimoji="0" lang="cs-CZ" sz="4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Firemní prezentace společnosti Logaritma s.r.o.</a:t>
            </a:r>
          </a:p>
        </p:txBody>
      </p:sp>
      <p:sp>
        <p:nvSpPr>
          <p:cNvPr id="5" name="Google Shape;649;p36">
            <a:extLst>
              <a:ext uri="{FF2B5EF4-FFF2-40B4-BE49-F238E27FC236}">
                <a16:creationId xmlns:a16="http://schemas.microsoft.com/office/drawing/2014/main" id="{F49328C9-393D-4A92-9DA9-FFC08689B55C}"/>
              </a:ext>
            </a:extLst>
          </p:cNvPr>
          <p:cNvSpPr/>
          <p:nvPr/>
        </p:nvSpPr>
        <p:spPr>
          <a:xfrm>
            <a:off x="1390950" y="2979825"/>
            <a:ext cx="6381450" cy="428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kern="0">
                <a:latin typeface="DM Sans"/>
                <a:ea typeface="DM Sans"/>
                <a:cs typeface="DM Sans"/>
                <a:sym typeface="DM Sans"/>
              </a:rPr>
              <a:t>Jsme s Vámi na cestách kdykoliv, ať už ve dne, či v noci…</a:t>
            </a: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Google Shape;662;p36">
            <a:extLst>
              <a:ext uri="{FF2B5EF4-FFF2-40B4-BE49-F238E27FC236}">
                <a16:creationId xmlns:a16="http://schemas.microsoft.com/office/drawing/2014/main" id="{27404957-DC7E-46C6-88BA-53325DCA915A}"/>
              </a:ext>
            </a:extLst>
          </p:cNvPr>
          <p:cNvSpPr/>
          <p:nvPr/>
        </p:nvSpPr>
        <p:spPr>
          <a:xfrm>
            <a:off x="1390950" y="1076400"/>
            <a:ext cx="391500" cy="391500"/>
          </a:xfrm>
          <a:prstGeom prst="ellipse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62;p36">
            <a:extLst>
              <a:ext uri="{FF2B5EF4-FFF2-40B4-BE49-F238E27FC236}">
                <a16:creationId xmlns:a16="http://schemas.microsoft.com/office/drawing/2014/main" id="{CDD4B1CE-7894-47B6-92D0-6A83252F5A46}"/>
              </a:ext>
            </a:extLst>
          </p:cNvPr>
          <p:cNvSpPr/>
          <p:nvPr/>
        </p:nvSpPr>
        <p:spPr>
          <a:xfrm>
            <a:off x="1938700" y="1076400"/>
            <a:ext cx="391500" cy="391500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62;p36">
            <a:extLst>
              <a:ext uri="{FF2B5EF4-FFF2-40B4-BE49-F238E27FC236}">
                <a16:creationId xmlns:a16="http://schemas.microsoft.com/office/drawing/2014/main" id="{3638371F-4456-4C52-A1B4-719C6EA9001A}"/>
              </a:ext>
            </a:extLst>
          </p:cNvPr>
          <p:cNvSpPr/>
          <p:nvPr/>
        </p:nvSpPr>
        <p:spPr>
          <a:xfrm>
            <a:off x="2474010" y="1076400"/>
            <a:ext cx="391500" cy="391500"/>
          </a:xfrm>
          <a:prstGeom prst="ellipse">
            <a:avLst/>
          </a:prstGeom>
          <a:solidFill>
            <a:srgbClr val="2EA936"/>
          </a:solidFill>
          <a:ln w="28575" cap="flat" cmpd="sng">
            <a:solidFill>
              <a:srgbClr val="2EA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662;p36">
            <a:extLst>
              <a:ext uri="{FF2B5EF4-FFF2-40B4-BE49-F238E27FC236}">
                <a16:creationId xmlns:a16="http://schemas.microsoft.com/office/drawing/2014/main" id="{31B987C6-50D1-42BA-8B7A-B5C180886491}"/>
              </a:ext>
            </a:extLst>
          </p:cNvPr>
          <p:cNvSpPr/>
          <p:nvPr/>
        </p:nvSpPr>
        <p:spPr>
          <a:xfrm>
            <a:off x="3021760" y="1076400"/>
            <a:ext cx="391500" cy="391500"/>
          </a:xfrm>
          <a:prstGeom prst="ellipse">
            <a:avLst/>
          </a:prstGeom>
          <a:solidFill>
            <a:srgbClr val="E2020F"/>
          </a:solidFill>
          <a:ln w="28575" cap="flat" cmpd="sng">
            <a:solidFill>
              <a:srgbClr val="E202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62;p36">
            <a:extLst>
              <a:ext uri="{FF2B5EF4-FFF2-40B4-BE49-F238E27FC236}">
                <a16:creationId xmlns:a16="http://schemas.microsoft.com/office/drawing/2014/main" id="{1CFDAB13-ED47-4A65-82DF-677DF6465BC6}"/>
              </a:ext>
            </a:extLst>
          </p:cNvPr>
          <p:cNvSpPr/>
          <p:nvPr/>
        </p:nvSpPr>
        <p:spPr>
          <a:xfrm>
            <a:off x="4088829" y="1076399"/>
            <a:ext cx="391500" cy="391500"/>
          </a:xfrm>
          <a:prstGeom prst="ellipse">
            <a:avLst/>
          </a:prstGeom>
          <a:solidFill>
            <a:srgbClr val="009FDF"/>
          </a:solidFill>
          <a:ln w="28575" cap="flat" cmpd="sng">
            <a:solidFill>
              <a:srgbClr val="009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62;p36">
            <a:extLst>
              <a:ext uri="{FF2B5EF4-FFF2-40B4-BE49-F238E27FC236}">
                <a16:creationId xmlns:a16="http://schemas.microsoft.com/office/drawing/2014/main" id="{8FD274CB-0387-44BC-995E-9A3E7A0AB762}"/>
              </a:ext>
            </a:extLst>
          </p:cNvPr>
          <p:cNvSpPr/>
          <p:nvPr/>
        </p:nvSpPr>
        <p:spPr>
          <a:xfrm>
            <a:off x="4625717" y="1076399"/>
            <a:ext cx="391500" cy="391500"/>
          </a:xfrm>
          <a:prstGeom prst="ellipse">
            <a:avLst/>
          </a:prstGeom>
          <a:solidFill>
            <a:srgbClr val="8E2F88"/>
          </a:solidFill>
          <a:ln w="28575" cap="flat" cmpd="sng">
            <a:solidFill>
              <a:srgbClr val="8E2F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62;p36">
            <a:extLst>
              <a:ext uri="{FF2B5EF4-FFF2-40B4-BE49-F238E27FC236}">
                <a16:creationId xmlns:a16="http://schemas.microsoft.com/office/drawing/2014/main" id="{1ABDA5A3-739E-4B85-83CA-50A39FE1327D}"/>
              </a:ext>
            </a:extLst>
          </p:cNvPr>
          <p:cNvSpPr/>
          <p:nvPr/>
        </p:nvSpPr>
        <p:spPr>
          <a:xfrm>
            <a:off x="3541079" y="1076399"/>
            <a:ext cx="391500" cy="391500"/>
          </a:xfrm>
          <a:prstGeom prst="ellipse">
            <a:avLst/>
          </a:prstGeom>
          <a:solidFill>
            <a:srgbClr val="F29200"/>
          </a:solidFill>
          <a:ln w="28575" cap="flat" cmpd="sng">
            <a:solidFill>
              <a:srgbClr val="F29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96CE832-AD4F-476D-9080-5E69676508DE}"/>
              </a:ext>
            </a:extLst>
          </p:cNvPr>
          <p:cNvSpPr txBox="1"/>
          <p:nvPr/>
        </p:nvSpPr>
        <p:spPr>
          <a:xfrm>
            <a:off x="493473" y="6172544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7304C6-BB3F-4D62-A624-CA7C3A3FF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251" y="4981354"/>
            <a:ext cx="3345937" cy="13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6519-1799-491A-90A8-96C15F900991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10</a:t>
            </a:fld>
            <a:endParaRPr lang="cs-CZ"/>
          </a:p>
        </p:txBody>
      </p:sp>
      <p:sp>
        <p:nvSpPr>
          <p:cNvPr id="8" name="Google Shape;1104;p51">
            <a:extLst>
              <a:ext uri="{FF2B5EF4-FFF2-40B4-BE49-F238E27FC236}">
                <a16:creationId xmlns:a16="http://schemas.microsoft.com/office/drawing/2014/main" id="{F05850CD-FDDE-4725-9C0A-D718437735BD}"/>
              </a:ext>
            </a:extLst>
          </p:cNvPr>
          <p:cNvSpPr txBox="1">
            <a:spLocks/>
          </p:cNvSpPr>
          <p:nvPr/>
        </p:nvSpPr>
        <p:spPr>
          <a:xfrm>
            <a:off x="1940843" y="548136"/>
            <a:ext cx="7835352" cy="58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Zákaznické portfolio</a:t>
            </a:r>
          </a:p>
        </p:txBody>
      </p:sp>
      <p:sp>
        <p:nvSpPr>
          <p:cNvPr id="9" name="Google Shape;1105;p51">
            <a:extLst>
              <a:ext uri="{FF2B5EF4-FFF2-40B4-BE49-F238E27FC236}">
                <a16:creationId xmlns:a16="http://schemas.microsoft.com/office/drawing/2014/main" id="{937FF187-F559-4A43-898B-E914BE45FE03}"/>
              </a:ext>
            </a:extLst>
          </p:cNvPr>
          <p:cNvSpPr txBox="1">
            <a:spLocks/>
          </p:cNvSpPr>
          <p:nvPr/>
        </p:nvSpPr>
        <p:spPr>
          <a:xfrm>
            <a:off x="1210748" y="4303636"/>
            <a:ext cx="2152200" cy="7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Hlavní zákazník portfolia </a:t>
            </a:r>
            <a:r>
              <a:rPr kumimoji="0" lang="cs-CZ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automotive</a:t>
            </a: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výroby / montáží (OES, OEM)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0" name="Google Shape;1106;p51">
            <a:extLst>
              <a:ext uri="{FF2B5EF4-FFF2-40B4-BE49-F238E27FC236}">
                <a16:creationId xmlns:a16="http://schemas.microsoft.com/office/drawing/2014/main" id="{B42135DF-B36F-4504-AC94-64A82C2A11AF}"/>
              </a:ext>
            </a:extLst>
          </p:cNvPr>
          <p:cNvSpPr txBox="1">
            <a:spLocks/>
          </p:cNvSpPr>
          <p:nvPr/>
        </p:nvSpPr>
        <p:spPr>
          <a:xfrm>
            <a:off x="1202997" y="1770894"/>
            <a:ext cx="215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25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DM Sans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79</a:t>
            </a:r>
            <a:r>
              <a:rPr kumimoji="0" lang="en" sz="2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%</a:t>
            </a:r>
          </a:p>
        </p:txBody>
      </p:sp>
      <p:sp>
        <p:nvSpPr>
          <p:cNvPr id="11" name="Google Shape;1107;p51">
            <a:extLst>
              <a:ext uri="{FF2B5EF4-FFF2-40B4-BE49-F238E27FC236}">
                <a16:creationId xmlns:a16="http://schemas.microsoft.com/office/drawing/2014/main" id="{E611230B-D8A9-4B83-B18F-CF781D06C5A3}"/>
              </a:ext>
            </a:extLst>
          </p:cNvPr>
          <p:cNvSpPr txBox="1">
            <a:spLocks/>
          </p:cNvSpPr>
          <p:nvPr/>
        </p:nvSpPr>
        <p:spPr>
          <a:xfrm>
            <a:off x="1217748" y="3879645"/>
            <a:ext cx="2152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HELLA / FORVIA</a:t>
            </a:r>
          </a:p>
        </p:txBody>
      </p:sp>
      <p:sp>
        <p:nvSpPr>
          <p:cNvPr id="14" name="Google Shape;1110;p51">
            <a:extLst>
              <a:ext uri="{FF2B5EF4-FFF2-40B4-BE49-F238E27FC236}">
                <a16:creationId xmlns:a16="http://schemas.microsoft.com/office/drawing/2014/main" id="{F8546DF1-F953-4FD1-A88D-814FDE30B936}"/>
              </a:ext>
            </a:extLst>
          </p:cNvPr>
          <p:cNvSpPr/>
          <p:nvPr/>
        </p:nvSpPr>
        <p:spPr>
          <a:xfrm>
            <a:off x="1819369" y="2584975"/>
            <a:ext cx="924504" cy="912228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1139;p51">
            <a:extLst>
              <a:ext uri="{FF2B5EF4-FFF2-40B4-BE49-F238E27FC236}">
                <a16:creationId xmlns:a16="http://schemas.microsoft.com/office/drawing/2014/main" id="{907673A0-E303-456C-9DD2-FDE814FBA4C1}"/>
              </a:ext>
            </a:extLst>
          </p:cNvPr>
          <p:cNvSpPr/>
          <p:nvPr/>
        </p:nvSpPr>
        <p:spPr>
          <a:xfrm rot="10800000">
            <a:off x="1656594" y="2437923"/>
            <a:ext cx="1274507" cy="1206331"/>
          </a:xfrm>
          <a:prstGeom prst="arc">
            <a:avLst>
              <a:gd name="adj1" fmla="val 5342983"/>
              <a:gd name="adj2" fmla="val 15741"/>
            </a:avLst>
          </a:prstGeom>
          <a:noFill/>
          <a:ln w="76200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153;p51">
            <a:extLst>
              <a:ext uri="{FF2B5EF4-FFF2-40B4-BE49-F238E27FC236}">
                <a16:creationId xmlns:a16="http://schemas.microsoft.com/office/drawing/2014/main" id="{D15026E0-99C4-4B8D-8A44-54F8F3134F39}"/>
              </a:ext>
            </a:extLst>
          </p:cNvPr>
          <p:cNvSpPr txBox="1">
            <a:spLocks/>
          </p:cNvSpPr>
          <p:nvPr/>
        </p:nvSpPr>
        <p:spPr>
          <a:xfrm>
            <a:off x="4750306" y="4299979"/>
            <a:ext cx="2152200" cy="7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Montáže energetických celků pro zahraniční projekty / automatizace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51" name="Google Shape;1154;p51">
            <a:extLst>
              <a:ext uri="{FF2B5EF4-FFF2-40B4-BE49-F238E27FC236}">
                <a16:creationId xmlns:a16="http://schemas.microsoft.com/office/drawing/2014/main" id="{98AD4CA4-147E-4D32-A709-E95A2AEABB7F}"/>
              </a:ext>
            </a:extLst>
          </p:cNvPr>
          <p:cNvSpPr txBox="1">
            <a:spLocks/>
          </p:cNvSpPr>
          <p:nvPr/>
        </p:nvSpPr>
        <p:spPr>
          <a:xfrm>
            <a:off x="4698207" y="1770894"/>
            <a:ext cx="215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25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DM Sans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10</a:t>
            </a:r>
            <a:r>
              <a:rPr kumimoji="0" lang="en" sz="2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%</a:t>
            </a:r>
          </a:p>
        </p:txBody>
      </p:sp>
      <p:sp>
        <p:nvSpPr>
          <p:cNvPr id="52" name="Google Shape;1155;p51">
            <a:extLst>
              <a:ext uri="{FF2B5EF4-FFF2-40B4-BE49-F238E27FC236}">
                <a16:creationId xmlns:a16="http://schemas.microsoft.com/office/drawing/2014/main" id="{D0E5BA5E-F391-425B-BC19-C757BB3607C6}"/>
              </a:ext>
            </a:extLst>
          </p:cNvPr>
          <p:cNvSpPr txBox="1">
            <a:spLocks/>
          </p:cNvSpPr>
          <p:nvPr/>
        </p:nvSpPr>
        <p:spPr>
          <a:xfrm>
            <a:off x="4750306" y="3875988"/>
            <a:ext cx="2152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HITACHI / SIEMENS</a:t>
            </a:r>
          </a:p>
        </p:txBody>
      </p:sp>
      <p:sp>
        <p:nvSpPr>
          <p:cNvPr id="53" name="Google Shape;1156;p51">
            <a:extLst>
              <a:ext uri="{FF2B5EF4-FFF2-40B4-BE49-F238E27FC236}">
                <a16:creationId xmlns:a16="http://schemas.microsoft.com/office/drawing/2014/main" id="{A5E28556-B956-4BC1-8724-E16877640BC0}"/>
              </a:ext>
            </a:extLst>
          </p:cNvPr>
          <p:cNvSpPr txBox="1">
            <a:spLocks/>
          </p:cNvSpPr>
          <p:nvPr/>
        </p:nvSpPr>
        <p:spPr>
          <a:xfrm>
            <a:off x="8470651" y="4299978"/>
            <a:ext cx="2152200" cy="62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Výrobkové portfolio programu COOLNA a GREEN ENERGY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54" name="Google Shape;1157;p51">
            <a:extLst>
              <a:ext uri="{FF2B5EF4-FFF2-40B4-BE49-F238E27FC236}">
                <a16:creationId xmlns:a16="http://schemas.microsoft.com/office/drawing/2014/main" id="{4203ECF4-908B-42D2-8A59-43B0B4AED654}"/>
              </a:ext>
            </a:extLst>
          </p:cNvPr>
          <p:cNvSpPr txBox="1">
            <a:spLocks/>
          </p:cNvSpPr>
          <p:nvPr/>
        </p:nvSpPr>
        <p:spPr>
          <a:xfrm>
            <a:off x="8470651" y="1800425"/>
            <a:ext cx="215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25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"/>
              <a:buNone/>
              <a:defRPr sz="4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DM Sans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11</a:t>
            </a:r>
            <a:r>
              <a:rPr kumimoji="0" lang="en" sz="2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%</a:t>
            </a:r>
          </a:p>
        </p:txBody>
      </p:sp>
      <p:sp>
        <p:nvSpPr>
          <p:cNvPr id="55" name="Google Shape;1158;p51">
            <a:extLst>
              <a:ext uri="{FF2B5EF4-FFF2-40B4-BE49-F238E27FC236}">
                <a16:creationId xmlns:a16="http://schemas.microsoft.com/office/drawing/2014/main" id="{2E4AC203-00B2-4D58-8FF1-71C9445856A6}"/>
              </a:ext>
            </a:extLst>
          </p:cNvPr>
          <p:cNvSpPr txBox="1">
            <a:spLocks/>
          </p:cNvSpPr>
          <p:nvPr/>
        </p:nvSpPr>
        <p:spPr>
          <a:xfrm>
            <a:off x="8517442" y="3871532"/>
            <a:ext cx="2152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LOGACOOL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8071BB-8296-4463-9BC1-4B89A0438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749" y="-299487"/>
            <a:ext cx="2280102" cy="2280102"/>
          </a:xfrm>
          <a:prstGeom prst="rect">
            <a:avLst/>
          </a:prstGeom>
        </p:spPr>
      </p:pic>
      <p:pic>
        <p:nvPicPr>
          <p:cNvPr id="5" name="Grafický objekt 4" descr="Siréna obrys">
            <a:extLst>
              <a:ext uri="{FF2B5EF4-FFF2-40B4-BE49-F238E27FC236}">
                <a16:creationId xmlns:a16="http://schemas.microsoft.com/office/drawing/2014/main" id="{6AD5C7D1-57DD-4904-AB8F-F4FFC652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5882" y="2699197"/>
            <a:ext cx="655933" cy="655933"/>
          </a:xfrm>
          <a:prstGeom prst="rect">
            <a:avLst/>
          </a:prstGeom>
        </p:spPr>
      </p:pic>
      <p:sp>
        <p:nvSpPr>
          <p:cNvPr id="56" name="Google Shape;1139;p51">
            <a:extLst>
              <a:ext uri="{FF2B5EF4-FFF2-40B4-BE49-F238E27FC236}">
                <a16:creationId xmlns:a16="http://schemas.microsoft.com/office/drawing/2014/main" id="{FD254675-4F3E-4B54-A91B-570728D1756E}"/>
              </a:ext>
            </a:extLst>
          </p:cNvPr>
          <p:cNvSpPr/>
          <p:nvPr/>
        </p:nvSpPr>
        <p:spPr>
          <a:xfrm rot="10800000">
            <a:off x="5128593" y="2434266"/>
            <a:ext cx="1274507" cy="1206331"/>
          </a:xfrm>
          <a:prstGeom prst="arc">
            <a:avLst>
              <a:gd name="adj1" fmla="val 5342983"/>
              <a:gd name="adj2" fmla="val 8512553"/>
            </a:avLst>
          </a:prstGeom>
          <a:noFill/>
          <a:ln w="76200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139;p51">
            <a:extLst>
              <a:ext uri="{FF2B5EF4-FFF2-40B4-BE49-F238E27FC236}">
                <a16:creationId xmlns:a16="http://schemas.microsoft.com/office/drawing/2014/main" id="{F416DA74-A0D7-4C53-BF8F-0A5809D933AE}"/>
              </a:ext>
            </a:extLst>
          </p:cNvPr>
          <p:cNvSpPr/>
          <p:nvPr/>
        </p:nvSpPr>
        <p:spPr>
          <a:xfrm rot="10800000">
            <a:off x="8909498" y="2476957"/>
            <a:ext cx="1274507" cy="1206331"/>
          </a:xfrm>
          <a:prstGeom prst="arc">
            <a:avLst>
              <a:gd name="adj1" fmla="val 5342983"/>
              <a:gd name="adj2" fmla="val 8748617"/>
            </a:avLst>
          </a:prstGeom>
          <a:noFill/>
          <a:ln w="76200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110;p51">
            <a:extLst>
              <a:ext uri="{FF2B5EF4-FFF2-40B4-BE49-F238E27FC236}">
                <a16:creationId xmlns:a16="http://schemas.microsoft.com/office/drawing/2014/main" id="{29EB4CD6-41E8-42F8-8000-F3DF51DA3E43}"/>
              </a:ext>
            </a:extLst>
          </p:cNvPr>
          <p:cNvSpPr/>
          <p:nvPr/>
        </p:nvSpPr>
        <p:spPr>
          <a:xfrm>
            <a:off x="5303594" y="2581318"/>
            <a:ext cx="924504" cy="912228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110;p51">
            <a:extLst>
              <a:ext uri="{FF2B5EF4-FFF2-40B4-BE49-F238E27FC236}">
                <a16:creationId xmlns:a16="http://schemas.microsoft.com/office/drawing/2014/main" id="{D4D6BF37-B1DD-4E13-A108-250BA5E510DB}"/>
              </a:ext>
            </a:extLst>
          </p:cNvPr>
          <p:cNvSpPr/>
          <p:nvPr/>
        </p:nvSpPr>
        <p:spPr>
          <a:xfrm>
            <a:off x="9084499" y="2630489"/>
            <a:ext cx="924504" cy="912228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Grafický objekt 15" descr="Vysoké napětí se souvislou výplní">
            <a:extLst>
              <a:ext uri="{FF2B5EF4-FFF2-40B4-BE49-F238E27FC236}">
                <a16:creationId xmlns:a16="http://schemas.microsoft.com/office/drawing/2014/main" id="{DCE0F1EE-52C1-457C-8041-3C4BBE608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4610" y="2689685"/>
            <a:ext cx="659394" cy="659394"/>
          </a:xfrm>
          <a:prstGeom prst="rect">
            <a:avLst/>
          </a:prstGeom>
        </p:spPr>
      </p:pic>
      <p:pic>
        <p:nvPicPr>
          <p:cNvPr id="7" name="Grafický objekt 6" descr="Žárovka a ozubené kolečko se souvislou výplní">
            <a:extLst>
              <a:ext uri="{FF2B5EF4-FFF2-40B4-BE49-F238E27FC236}">
                <a16:creationId xmlns:a16="http://schemas.microsoft.com/office/drawing/2014/main" id="{98615008-6B74-42A5-9C03-23918A93F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9761" y="2669480"/>
            <a:ext cx="773980" cy="773980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DCE7CF02-EEB9-44C6-B15A-9998A6616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664" y="5107330"/>
            <a:ext cx="942274" cy="710567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96565AC6-D502-49B6-81DE-E2F9797D266E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055558" y="5353904"/>
            <a:ext cx="1294189" cy="233898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03640025-6B1A-4F53-9035-677DAA1641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6808" y="5386309"/>
            <a:ext cx="1066892" cy="268247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B1840C71-10C0-4A2A-8E91-0D5B3A2CC1B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5867" y="5378619"/>
            <a:ext cx="1733333" cy="247619"/>
          </a:xfrm>
          <a:prstGeom prst="rect">
            <a:avLst/>
          </a:prstGeom>
        </p:spPr>
      </p:pic>
      <p:pic>
        <p:nvPicPr>
          <p:cNvPr id="65" name="Obrázek 64">
            <a:extLst>
              <a:ext uri="{FF2B5EF4-FFF2-40B4-BE49-F238E27FC236}">
                <a16:creationId xmlns:a16="http://schemas.microsoft.com/office/drawing/2014/main" id="{24A3F9A2-D4B2-4504-94D7-D8CF84521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9084499" y="5220786"/>
            <a:ext cx="1233341" cy="5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1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429;p57">
            <a:extLst>
              <a:ext uri="{FF2B5EF4-FFF2-40B4-BE49-F238E27FC236}">
                <a16:creationId xmlns:a16="http://schemas.microsoft.com/office/drawing/2014/main" id="{36A89557-55C7-4BAF-961A-71210A4CCB4E}"/>
              </a:ext>
            </a:extLst>
          </p:cNvPr>
          <p:cNvSpPr/>
          <p:nvPr/>
        </p:nvSpPr>
        <p:spPr>
          <a:xfrm>
            <a:off x="1200639" y="1471583"/>
            <a:ext cx="881797" cy="826330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0C-C51C-4B1D-94D8-B66B477D06CC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11</a:t>
            </a:fld>
            <a:endParaRPr lang="cs-CZ"/>
          </a:p>
        </p:txBody>
      </p:sp>
      <p:sp>
        <p:nvSpPr>
          <p:cNvPr id="10" name="Google Shape;1424;p57">
            <a:extLst>
              <a:ext uri="{FF2B5EF4-FFF2-40B4-BE49-F238E27FC236}">
                <a16:creationId xmlns:a16="http://schemas.microsoft.com/office/drawing/2014/main" id="{AC407B68-8D16-4A82-AEB2-3855EA52CA76}"/>
              </a:ext>
            </a:extLst>
          </p:cNvPr>
          <p:cNvSpPr txBox="1"/>
          <p:nvPr/>
        </p:nvSpPr>
        <p:spPr>
          <a:xfrm>
            <a:off x="4495780" y="1145704"/>
            <a:ext cx="1510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>
                <a:latin typeface="DM Sans"/>
                <a:ea typeface="DM Sans"/>
                <a:cs typeface="DM Sans"/>
                <a:sym typeface="DM Sans"/>
              </a:rPr>
              <a:t>Bud</a:t>
            </a:r>
            <a:r>
              <a:rPr lang="cs-CZ" b="1" kern="0" err="1">
                <a:latin typeface="DM Sans"/>
                <a:ea typeface="DM Sans"/>
                <a:cs typeface="DM Sans"/>
                <a:sym typeface="DM Sans"/>
              </a:rPr>
              <a:t>oucí</a:t>
            </a: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 zaměření 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" name="Google Shape;1425;p57">
            <a:extLst>
              <a:ext uri="{FF2B5EF4-FFF2-40B4-BE49-F238E27FC236}">
                <a16:creationId xmlns:a16="http://schemas.microsoft.com/office/drawing/2014/main" id="{001D3F83-ADDF-4801-9482-098528389F72}"/>
              </a:ext>
            </a:extLst>
          </p:cNvPr>
          <p:cNvSpPr txBox="1"/>
          <p:nvPr/>
        </p:nvSpPr>
        <p:spPr>
          <a:xfrm>
            <a:off x="4850830" y="1729576"/>
            <a:ext cx="922494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Energetika</a:t>
            </a:r>
            <a:endParaRPr sz="14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Google Shape;1426;p57">
            <a:extLst>
              <a:ext uri="{FF2B5EF4-FFF2-40B4-BE49-F238E27FC236}">
                <a16:creationId xmlns:a16="http://schemas.microsoft.com/office/drawing/2014/main" id="{E2227A09-403A-40B2-91B7-38E379FC8D5B}"/>
              </a:ext>
            </a:extLst>
          </p:cNvPr>
          <p:cNvSpPr txBox="1"/>
          <p:nvPr/>
        </p:nvSpPr>
        <p:spPr>
          <a:xfrm>
            <a:off x="4842392" y="2026738"/>
            <a:ext cx="1184056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Green </a:t>
            </a:r>
            <a:r>
              <a:rPr lang="cs-CZ" sz="1400" kern="0" err="1">
                <a:latin typeface="DM Sans"/>
                <a:ea typeface="DM Sans"/>
                <a:cs typeface="DM Sans"/>
                <a:sym typeface="DM Sans"/>
              </a:rPr>
              <a:t>Energy</a:t>
            </a:r>
            <a:endParaRPr sz="14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Google Shape;1427;p57">
            <a:extLst>
              <a:ext uri="{FF2B5EF4-FFF2-40B4-BE49-F238E27FC236}">
                <a16:creationId xmlns:a16="http://schemas.microsoft.com/office/drawing/2014/main" id="{5CF1C959-23EB-4186-8C3C-78CE4A26FC6B}"/>
              </a:ext>
            </a:extLst>
          </p:cNvPr>
          <p:cNvSpPr/>
          <p:nvPr/>
        </p:nvSpPr>
        <p:spPr>
          <a:xfrm rot="-5400000">
            <a:off x="4621098" y="1789721"/>
            <a:ext cx="119700" cy="1197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28;p57">
            <a:extLst>
              <a:ext uri="{FF2B5EF4-FFF2-40B4-BE49-F238E27FC236}">
                <a16:creationId xmlns:a16="http://schemas.microsoft.com/office/drawing/2014/main" id="{7237952C-E0C7-439B-ABCD-E3E89695754D}"/>
              </a:ext>
            </a:extLst>
          </p:cNvPr>
          <p:cNvSpPr/>
          <p:nvPr/>
        </p:nvSpPr>
        <p:spPr>
          <a:xfrm rot="-5400000">
            <a:off x="4637854" y="2081788"/>
            <a:ext cx="119700" cy="119700"/>
          </a:xfrm>
          <a:prstGeom prst="ellipse">
            <a:avLst/>
          </a:prstGeom>
          <a:solidFill>
            <a:srgbClr val="FFDE00"/>
          </a:solidFill>
          <a:ln>
            <a:solidFill>
              <a:srgbClr val="FFDE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431;p57">
            <a:extLst>
              <a:ext uri="{FF2B5EF4-FFF2-40B4-BE49-F238E27FC236}">
                <a16:creationId xmlns:a16="http://schemas.microsoft.com/office/drawing/2014/main" id="{BF7D28CB-EB80-4D7D-9989-69829C3C1F2D}"/>
              </a:ext>
            </a:extLst>
          </p:cNvPr>
          <p:cNvSpPr txBox="1"/>
          <p:nvPr/>
        </p:nvSpPr>
        <p:spPr>
          <a:xfrm>
            <a:off x="4802907" y="3214975"/>
            <a:ext cx="1184056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Nové projekty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" name="Google Shape;1432;p57">
            <a:extLst>
              <a:ext uri="{FF2B5EF4-FFF2-40B4-BE49-F238E27FC236}">
                <a16:creationId xmlns:a16="http://schemas.microsoft.com/office/drawing/2014/main" id="{A2D1B265-5F82-4BA4-B03D-5661ED739984}"/>
              </a:ext>
            </a:extLst>
          </p:cNvPr>
          <p:cNvSpPr txBox="1"/>
          <p:nvPr/>
        </p:nvSpPr>
        <p:spPr>
          <a:xfrm>
            <a:off x="4806935" y="2798684"/>
            <a:ext cx="7116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>
                <a:latin typeface="DM Sans"/>
                <a:ea typeface="DM Sans"/>
                <a:cs typeface="DM Sans"/>
                <a:sym typeface="DM Sans"/>
              </a:rPr>
              <a:t>3</a:t>
            </a:r>
            <a:endParaRPr sz="20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1433;p57">
            <a:extLst>
              <a:ext uri="{FF2B5EF4-FFF2-40B4-BE49-F238E27FC236}">
                <a16:creationId xmlns:a16="http://schemas.microsoft.com/office/drawing/2014/main" id="{245093AB-E49A-4330-97B7-AB7F0DEC873C}"/>
              </a:ext>
            </a:extLst>
          </p:cNvPr>
          <p:cNvSpPr txBox="1"/>
          <p:nvPr/>
        </p:nvSpPr>
        <p:spPr>
          <a:xfrm>
            <a:off x="2295407" y="2024025"/>
            <a:ext cx="1335457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b="1" kern="0" err="1">
                <a:latin typeface="DM Sans"/>
                <a:ea typeface="DM Sans"/>
                <a:cs typeface="DM Sans"/>
                <a:sym typeface="DM Sans"/>
              </a:rPr>
              <a:t>Automotive</a:t>
            </a: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 segment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Google Shape;1434;p57">
            <a:extLst>
              <a:ext uri="{FF2B5EF4-FFF2-40B4-BE49-F238E27FC236}">
                <a16:creationId xmlns:a16="http://schemas.microsoft.com/office/drawing/2014/main" id="{35894835-23A1-40AC-BF26-7DE3AC6B45C0}"/>
              </a:ext>
            </a:extLst>
          </p:cNvPr>
          <p:cNvSpPr txBox="1"/>
          <p:nvPr/>
        </p:nvSpPr>
        <p:spPr>
          <a:xfrm>
            <a:off x="2296950" y="1595470"/>
            <a:ext cx="711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b="1" kern="0">
                <a:latin typeface="DM Sans"/>
                <a:ea typeface="DM Sans"/>
                <a:cs typeface="DM Sans"/>
                <a:sym typeface="DM Sans"/>
              </a:rPr>
              <a:t>80%</a:t>
            </a:r>
            <a:endParaRPr sz="20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1435;p57">
            <a:extLst>
              <a:ext uri="{FF2B5EF4-FFF2-40B4-BE49-F238E27FC236}">
                <a16:creationId xmlns:a16="http://schemas.microsoft.com/office/drawing/2014/main" id="{C635BCF6-7227-4478-B8C1-4DD19C92A8A2}"/>
              </a:ext>
            </a:extLst>
          </p:cNvPr>
          <p:cNvSpPr txBox="1"/>
          <p:nvPr/>
        </p:nvSpPr>
        <p:spPr>
          <a:xfrm>
            <a:off x="1804385" y="3489454"/>
            <a:ext cx="1845251" cy="3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Nárůst prodeje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Green </a:t>
            </a:r>
            <a:r>
              <a:rPr lang="cs-CZ" b="1" kern="0" err="1">
                <a:latin typeface="DM Sans"/>
                <a:ea typeface="DM Sans"/>
                <a:cs typeface="DM Sans"/>
                <a:sym typeface="DM Sans"/>
              </a:rPr>
              <a:t>Energy</a:t>
            </a: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 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1436;p57">
            <a:extLst>
              <a:ext uri="{FF2B5EF4-FFF2-40B4-BE49-F238E27FC236}">
                <a16:creationId xmlns:a16="http://schemas.microsoft.com/office/drawing/2014/main" id="{291FF117-915E-4C98-A745-19794A65E580}"/>
              </a:ext>
            </a:extLst>
          </p:cNvPr>
          <p:cNvSpPr txBox="1"/>
          <p:nvPr/>
        </p:nvSpPr>
        <p:spPr>
          <a:xfrm>
            <a:off x="1804385" y="3145143"/>
            <a:ext cx="7116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b="1" kern="0">
                <a:latin typeface="DM Sans"/>
                <a:ea typeface="DM Sans"/>
                <a:cs typeface="DM Sans"/>
                <a:sym typeface="DM Sans"/>
              </a:rPr>
              <a:t>50%</a:t>
            </a:r>
            <a:endParaRPr sz="20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Google Shape;1437;p57">
            <a:extLst>
              <a:ext uri="{FF2B5EF4-FFF2-40B4-BE49-F238E27FC236}">
                <a16:creationId xmlns:a16="http://schemas.microsoft.com/office/drawing/2014/main" id="{9794F73D-2D68-463A-BD1E-356D70D550DC}"/>
              </a:ext>
            </a:extLst>
          </p:cNvPr>
          <p:cNvSpPr txBox="1"/>
          <p:nvPr/>
        </p:nvSpPr>
        <p:spPr>
          <a:xfrm>
            <a:off x="559409" y="4630013"/>
            <a:ext cx="1961078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lang="en" sz="2400" b="1" kern="0"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1</a:t>
            </a:r>
            <a:r>
              <a:rPr lang="en" sz="2400" b="1" kern="0"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 mil. EUR</a:t>
            </a:r>
            <a:endParaRPr sz="24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" name="Google Shape;1438;p57">
            <a:extLst>
              <a:ext uri="{FF2B5EF4-FFF2-40B4-BE49-F238E27FC236}">
                <a16:creationId xmlns:a16="http://schemas.microsoft.com/office/drawing/2014/main" id="{FAA96622-508B-48DD-95DB-9AB095B7F976}"/>
              </a:ext>
            </a:extLst>
          </p:cNvPr>
          <p:cNvSpPr txBox="1"/>
          <p:nvPr/>
        </p:nvSpPr>
        <p:spPr>
          <a:xfrm>
            <a:off x="730840" y="5038062"/>
            <a:ext cx="1510200" cy="36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Celkový roční objem výkonů</a:t>
            </a:r>
            <a:endParaRPr sz="16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1439;p57">
            <a:extLst>
              <a:ext uri="{FF2B5EF4-FFF2-40B4-BE49-F238E27FC236}">
                <a16:creationId xmlns:a16="http://schemas.microsoft.com/office/drawing/2014/main" id="{C258DF8F-0A7C-480D-870E-33783533A5FE}"/>
              </a:ext>
            </a:extLst>
          </p:cNvPr>
          <p:cNvSpPr txBox="1"/>
          <p:nvPr/>
        </p:nvSpPr>
        <p:spPr>
          <a:xfrm>
            <a:off x="3649636" y="4638980"/>
            <a:ext cx="1510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120</a:t>
            </a:r>
            <a:endParaRPr sz="24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" name="Google Shape;1440;p57">
            <a:extLst>
              <a:ext uri="{FF2B5EF4-FFF2-40B4-BE49-F238E27FC236}">
                <a16:creationId xmlns:a16="http://schemas.microsoft.com/office/drawing/2014/main" id="{0CFC4FF7-4502-4959-B08C-15FCA220320E}"/>
              </a:ext>
            </a:extLst>
          </p:cNvPr>
          <p:cNvSpPr txBox="1"/>
          <p:nvPr/>
        </p:nvSpPr>
        <p:spPr>
          <a:xfrm>
            <a:off x="3649636" y="5022526"/>
            <a:ext cx="1510200" cy="59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Celkový počet zaměstnanců společnosti</a:t>
            </a:r>
            <a:endParaRPr sz="16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" name="Google Shape;1441;p57">
            <a:extLst>
              <a:ext uri="{FF2B5EF4-FFF2-40B4-BE49-F238E27FC236}">
                <a16:creationId xmlns:a16="http://schemas.microsoft.com/office/drawing/2014/main" id="{7E2B4864-13DC-40F2-A42B-2F3F0B028207}"/>
              </a:ext>
            </a:extLst>
          </p:cNvPr>
          <p:cNvSpPr txBox="1"/>
          <p:nvPr/>
        </p:nvSpPr>
        <p:spPr>
          <a:xfrm>
            <a:off x="6815918" y="4648645"/>
            <a:ext cx="1510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3 lokace</a:t>
            </a:r>
            <a:endParaRPr sz="24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" name="Google Shape;1442;p57">
            <a:extLst>
              <a:ext uri="{FF2B5EF4-FFF2-40B4-BE49-F238E27FC236}">
                <a16:creationId xmlns:a16="http://schemas.microsoft.com/office/drawing/2014/main" id="{158E0125-A26B-48BD-B6DC-6B711395E097}"/>
              </a:ext>
            </a:extLst>
          </p:cNvPr>
          <p:cNvSpPr txBox="1"/>
          <p:nvPr/>
        </p:nvSpPr>
        <p:spPr>
          <a:xfrm>
            <a:off x="6580392" y="5120180"/>
            <a:ext cx="1981252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Výrobní a skladové plochy &gt;11.000m2</a:t>
            </a:r>
            <a:endParaRPr sz="16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Google Shape;1443;p57">
            <a:extLst>
              <a:ext uri="{FF2B5EF4-FFF2-40B4-BE49-F238E27FC236}">
                <a16:creationId xmlns:a16="http://schemas.microsoft.com/office/drawing/2014/main" id="{765682A1-E89F-415D-9B3D-557F386582EB}"/>
              </a:ext>
            </a:extLst>
          </p:cNvPr>
          <p:cNvSpPr txBox="1"/>
          <p:nvPr/>
        </p:nvSpPr>
        <p:spPr>
          <a:xfrm>
            <a:off x="9982200" y="5244383"/>
            <a:ext cx="15102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Výrobní / produktové jednotky</a:t>
            </a:r>
            <a:endParaRPr sz="16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Google Shape;1444;p57">
            <a:extLst>
              <a:ext uri="{FF2B5EF4-FFF2-40B4-BE49-F238E27FC236}">
                <a16:creationId xmlns:a16="http://schemas.microsoft.com/office/drawing/2014/main" id="{77BD4431-44D3-4663-9810-684B658F75EA}"/>
              </a:ext>
            </a:extLst>
          </p:cNvPr>
          <p:cNvSpPr txBox="1"/>
          <p:nvPr/>
        </p:nvSpPr>
        <p:spPr>
          <a:xfrm>
            <a:off x="9935675" y="4648645"/>
            <a:ext cx="1510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3</a:t>
            </a:r>
            <a:endParaRPr sz="2400" b="1" kern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1" name="Google Shape;1445;p57">
            <a:extLst>
              <a:ext uri="{FF2B5EF4-FFF2-40B4-BE49-F238E27FC236}">
                <a16:creationId xmlns:a16="http://schemas.microsoft.com/office/drawing/2014/main" id="{79A5D4C7-8503-4E90-958F-AE69A5D1E930}"/>
              </a:ext>
            </a:extLst>
          </p:cNvPr>
          <p:cNvGrpSpPr/>
          <p:nvPr/>
        </p:nvGrpSpPr>
        <p:grpSpPr>
          <a:xfrm>
            <a:off x="930864" y="3280210"/>
            <a:ext cx="476624" cy="487880"/>
            <a:chOff x="-61354075" y="1940500"/>
            <a:chExt cx="314275" cy="312325"/>
          </a:xfrm>
        </p:grpSpPr>
        <p:sp>
          <p:nvSpPr>
            <p:cNvPr id="32" name="Google Shape;1446;p57">
              <a:extLst>
                <a:ext uri="{FF2B5EF4-FFF2-40B4-BE49-F238E27FC236}">
                  <a16:creationId xmlns:a16="http://schemas.microsoft.com/office/drawing/2014/main" id="{73AE8FB7-D4DC-46E8-926D-FE3411F0F51E}"/>
                </a:ext>
              </a:extLst>
            </p:cNvPr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47;p57">
              <a:extLst>
                <a:ext uri="{FF2B5EF4-FFF2-40B4-BE49-F238E27FC236}">
                  <a16:creationId xmlns:a16="http://schemas.microsoft.com/office/drawing/2014/main" id="{94531DA1-42E7-4042-BEB4-19129420BF1F}"/>
                </a:ext>
              </a:extLst>
            </p:cNvPr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48;p57">
              <a:extLst>
                <a:ext uri="{FF2B5EF4-FFF2-40B4-BE49-F238E27FC236}">
                  <a16:creationId xmlns:a16="http://schemas.microsoft.com/office/drawing/2014/main" id="{252237D4-7845-4737-9090-3DAF5935E7E0}"/>
                </a:ext>
              </a:extLst>
            </p:cNvPr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49;p57">
              <a:extLst>
                <a:ext uri="{FF2B5EF4-FFF2-40B4-BE49-F238E27FC236}">
                  <a16:creationId xmlns:a16="http://schemas.microsoft.com/office/drawing/2014/main" id="{3B51D55A-3907-4F09-AE29-1FB3349D00A2}"/>
                </a:ext>
              </a:extLst>
            </p:cNvPr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1450;p57">
            <a:extLst>
              <a:ext uri="{FF2B5EF4-FFF2-40B4-BE49-F238E27FC236}">
                <a16:creationId xmlns:a16="http://schemas.microsoft.com/office/drawing/2014/main" id="{16901915-AF9E-4E3C-911A-A80897997221}"/>
              </a:ext>
            </a:extLst>
          </p:cNvPr>
          <p:cNvGrpSpPr/>
          <p:nvPr/>
        </p:nvGrpSpPr>
        <p:grpSpPr>
          <a:xfrm>
            <a:off x="1427745" y="1699207"/>
            <a:ext cx="436461" cy="422258"/>
            <a:chOff x="3599700" y="1954475"/>
            <a:chExt cx="296175" cy="295400"/>
          </a:xfrm>
        </p:grpSpPr>
        <p:sp>
          <p:nvSpPr>
            <p:cNvPr id="37" name="Google Shape;1451;p57">
              <a:extLst>
                <a:ext uri="{FF2B5EF4-FFF2-40B4-BE49-F238E27FC236}">
                  <a16:creationId xmlns:a16="http://schemas.microsoft.com/office/drawing/2014/main" id="{BE220729-D457-4339-8A71-B79E653C85A6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52;p57">
              <a:extLst>
                <a:ext uri="{FF2B5EF4-FFF2-40B4-BE49-F238E27FC236}">
                  <a16:creationId xmlns:a16="http://schemas.microsoft.com/office/drawing/2014/main" id="{F539F924-6ABB-4BA7-A313-8E34DCAEA2D7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53;p57">
              <a:extLst>
                <a:ext uri="{FF2B5EF4-FFF2-40B4-BE49-F238E27FC236}">
                  <a16:creationId xmlns:a16="http://schemas.microsoft.com/office/drawing/2014/main" id="{45673C19-6B65-4F60-B1F8-A1129384D30E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1462;p57">
            <a:extLst>
              <a:ext uri="{FF2B5EF4-FFF2-40B4-BE49-F238E27FC236}">
                <a16:creationId xmlns:a16="http://schemas.microsoft.com/office/drawing/2014/main" id="{CC220658-9AB2-4C27-88D8-3B6399591D4F}"/>
              </a:ext>
            </a:extLst>
          </p:cNvPr>
          <p:cNvSpPr/>
          <p:nvPr/>
        </p:nvSpPr>
        <p:spPr>
          <a:xfrm rot="10800000">
            <a:off x="1200639" y="1477753"/>
            <a:ext cx="881797" cy="826329"/>
          </a:xfrm>
          <a:prstGeom prst="arc">
            <a:avLst>
              <a:gd name="adj1" fmla="val 5436344"/>
              <a:gd name="adj2" fmla="val 1931870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1469;p57">
            <a:extLst>
              <a:ext uri="{FF2B5EF4-FFF2-40B4-BE49-F238E27FC236}">
                <a16:creationId xmlns:a16="http://schemas.microsoft.com/office/drawing/2014/main" id="{DFCF96E2-8CB6-4F1D-8259-0980A6F3B82D}"/>
              </a:ext>
            </a:extLst>
          </p:cNvPr>
          <p:cNvSpPr txBox="1">
            <a:spLocks/>
          </p:cNvSpPr>
          <p:nvPr/>
        </p:nvSpPr>
        <p:spPr>
          <a:xfrm>
            <a:off x="-445450" y="357159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Aktuální čísla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F8B24E1-49A3-40AE-AD2C-1867FA1B7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786109"/>
              </p:ext>
            </p:extLst>
          </p:nvPr>
        </p:nvGraphicFramePr>
        <p:xfrm>
          <a:off x="6096000" y="555933"/>
          <a:ext cx="5257800" cy="33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Google Shape;1429;p57">
            <a:extLst>
              <a:ext uri="{FF2B5EF4-FFF2-40B4-BE49-F238E27FC236}">
                <a16:creationId xmlns:a16="http://schemas.microsoft.com/office/drawing/2014/main" id="{FBAFF439-4D30-4D15-9B88-BD16E05D3B7F}"/>
              </a:ext>
            </a:extLst>
          </p:cNvPr>
          <p:cNvSpPr/>
          <p:nvPr/>
        </p:nvSpPr>
        <p:spPr>
          <a:xfrm>
            <a:off x="728278" y="3105521"/>
            <a:ext cx="881797" cy="82633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462;p57">
            <a:extLst>
              <a:ext uri="{FF2B5EF4-FFF2-40B4-BE49-F238E27FC236}">
                <a16:creationId xmlns:a16="http://schemas.microsoft.com/office/drawing/2014/main" id="{C30A6072-5118-4112-ABFF-5699D4BCD1B8}"/>
              </a:ext>
            </a:extLst>
          </p:cNvPr>
          <p:cNvSpPr/>
          <p:nvPr/>
        </p:nvSpPr>
        <p:spPr>
          <a:xfrm rot="10800000">
            <a:off x="731250" y="3110985"/>
            <a:ext cx="881797" cy="826329"/>
          </a:xfrm>
          <a:prstGeom prst="arc">
            <a:avLst>
              <a:gd name="adj1" fmla="val 5436344"/>
              <a:gd name="adj2" fmla="val 16390155"/>
            </a:avLst>
          </a:prstGeom>
          <a:noFill/>
          <a:ln w="76200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Grafický objekt 15" descr="Tenká šipka zatočená ve směru hodinových ručiček se souvislou výplní">
            <a:extLst>
              <a:ext uri="{FF2B5EF4-FFF2-40B4-BE49-F238E27FC236}">
                <a16:creationId xmlns:a16="http://schemas.microsoft.com/office/drawing/2014/main" id="{7EC68AA9-7B75-44C2-94E5-D7E9E8CFA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015474" y="1269999"/>
            <a:ext cx="711600" cy="711600"/>
          </a:xfrm>
          <a:prstGeom prst="rect">
            <a:avLst/>
          </a:prstGeom>
        </p:spPr>
      </p:pic>
      <p:sp>
        <p:nvSpPr>
          <p:cNvPr id="58" name="Google Shape;1429;p57">
            <a:extLst>
              <a:ext uri="{FF2B5EF4-FFF2-40B4-BE49-F238E27FC236}">
                <a16:creationId xmlns:a16="http://schemas.microsoft.com/office/drawing/2014/main" id="{E2BDC32C-7420-4C69-9A0D-7579044B373F}"/>
              </a:ext>
            </a:extLst>
          </p:cNvPr>
          <p:cNvSpPr/>
          <p:nvPr/>
        </p:nvSpPr>
        <p:spPr>
          <a:xfrm>
            <a:off x="3753523" y="2709028"/>
            <a:ext cx="881797" cy="826330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462;p57">
            <a:extLst>
              <a:ext uri="{FF2B5EF4-FFF2-40B4-BE49-F238E27FC236}">
                <a16:creationId xmlns:a16="http://schemas.microsoft.com/office/drawing/2014/main" id="{40BC3CA3-FDAA-4C2E-8FD0-C1787976074C}"/>
              </a:ext>
            </a:extLst>
          </p:cNvPr>
          <p:cNvSpPr/>
          <p:nvPr/>
        </p:nvSpPr>
        <p:spPr>
          <a:xfrm rot="10800000">
            <a:off x="3771669" y="2698147"/>
            <a:ext cx="881797" cy="826329"/>
          </a:xfrm>
          <a:prstGeom prst="arc">
            <a:avLst>
              <a:gd name="adj1" fmla="val 5436344"/>
              <a:gd name="adj2" fmla="val 12993913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" name="Grafický objekt 60" descr="Potřesení rukou se souvislou výplní">
            <a:extLst>
              <a:ext uri="{FF2B5EF4-FFF2-40B4-BE49-F238E27FC236}">
                <a16:creationId xmlns:a16="http://schemas.microsoft.com/office/drawing/2014/main" id="{42312966-7D94-4519-B08E-0DDC8D832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6767" y="2778504"/>
            <a:ext cx="711600" cy="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3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662;p36">
            <a:extLst>
              <a:ext uri="{FF2B5EF4-FFF2-40B4-BE49-F238E27FC236}">
                <a16:creationId xmlns:a16="http://schemas.microsoft.com/office/drawing/2014/main" id="{6AB864AB-0A01-4264-A030-D79B903F25E9}"/>
              </a:ext>
            </a:extLst>
          </p:cNvPr>
          <p:cNvSpPr/>
          <p:nvPr/>
        </p:nvSpPr>
        <p:spPr>
          <a:xfrm>
            <a:off x="5377559" y="1382125"/>
            <a:ext cx="391500" cy="391500"/>
          </a:xfrm>
          <a:prstGeom prst="ellipse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62;p36">
            <a:extLst>
              <a:ext uri="{FF2B5EF4-FFF2-40B4-BE49-F238E27FC236}">
                <a16:creationId xmlns:a16="http://schemas.microsoft.com/office/drawing/2014/main" id="{300F642D-C388-448E-B467-C66A50961260}"/>
              </a:ext>
            </a:extLst>
          </p:cNvPr>
          <p:cNvSpPr/>
          <p:nvPr/>
        </p:nvSpPr>
        <p:spPr>
          <a:xfrm>
            <a:off x="5925309" y="1382125"/>
            <a:ext cx="391500" cy="391500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62;p36">
            <a:extLst>
              <a:ext uri="{FF2B5EF4-FFF2-40B4-BE49-F238E27FC236}">
                <a16:creationId xmlns:a16="http://schemas.microsoft.com/office/drawing/2014/main" id="{DA6571AD-D040-410F-988D-482827EF8B41}"/>
              </a:ext>
            </a:extLst>
          </p:cNvPr>
          <p:cNvSpPr/>
          <p:nvPr/>
        </p:nvSpPr>
        <p:spPr>
          <a:xfrm>
            <a:off x="7020809" y="1397596"/>
            <a:ext cx="391500" cy="391500"/>
          </a:xfrm>
          <a:prstGeom prst="ellipse">
            <a:avLst/>
          </a:prstGeom>
          <a:solidFill>
            <a:srgbClr val="2EA936"/>
          </a:solidFill>
          <a:ln w="28575" cap="flat" cmpd="sng">
            <a:solidFill>
              <a:srgbClr val="2EA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62;p36">
            <a:extLst>
              <a:ext uri="{FF2B5EF4-FFF2-40B4-BE49-F238E27FC236}">
                <a16:creationId xmlns:a16="http://schemas.microsoft.com/office/drawing/2014/main" id="{BF89011F-CB48-441A-BAC5-E00E8E1DEC73}"/>
              </a:ext>
            </a:extLst>
          </p:cNvPr>
          <p:cNvSpPr/>
          <p:nvPr/>
        </p:nvSpPr>
        <p:spPr>
          <a:xfrm>
            <a:off x="6473059" y="1382125"/>
            <a:ext cx="391500" cy="391500"/>
          </a:xfrm>
          <a:prstGeom prst="ellipse">
            <a:avLst/>
          </a:prstGeom>
          <a:solidFill>
            <a:srgbClr val="009FDF"/>
          </a:solidFill>
          <a:ln w="28575" cap="flat" cmpd="sng">
            <a:solidFill>
              <a:srgbClr val="009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62;p36">
            <a:extLst>
              <a:ext uri="{FF2B5EF4-FFF2-40B4-BE49-F238E27FC236}">
                <a16:creationId xmlns:a16="http://schemas.microsoft.com/office/drawing/2014/main" id="{99EACCF9-C563-4642-A72C-145D0EC57700}"/>
              </a:ext>
            </a:extLst>
          </p:cNvPr>
          <p:cNvSpPr/>
          <p:nvPr/>
        </p:nvSpPr>
        <p:spPr>
          <a:xfrm>
            <a:off x="7568881" y="1397596"/>
            <a:ext cx="391500" cy="391500"/>
          </a:xfrm>
          <a:prstGeom prst="ellipse">
            <a:avLst/>
          </a:prstGeom>
          <a:solidFill>
            <a:srgbClr val="F29200"/>
          </a:solidFill>
          <a:ln w="28575" cap="flat" cmpd="sng">
            <a:solidFill>
              <a:srgbClr val="F29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B5A9-5FA5-4840-99AF-672CCB764C9E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12</a:t>
            </a:fld>
            <a:endParaRPr lang="cs-CZ"/>
          </a:p>
        </p:txBody>
      </p:sp>
      <p:sp>
        <p:nvSpPr>
          <p:cNvPr id="24" name="Google Shape;757;p40">
            <a:extLst>
              <a:ext uri="{FF2B5EF4-FFF2-40B4-BE49-F238E27FC236}">
                <a16:creationId xmlns:a16="http://schemas.microsoft.com/office/drawing/2014/main" id="{843D70F3-2D0B-46B6-B68E-97F5A640E6CB}"/>
              </a:ext>
            </a:extLst>
          </p:cNvPr>
          <p:cNvSpPr/>
          <p:nvPr/>
        </p:nvSpPr>
        <p:spPr>
          <a:xfrm>
            <a:off x="5237200" y="2162135"/>
            <a:ext cx="1898100" cy="111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758;p40">
            <a:extLst>
              <a:ext uri="{FF2B5EF4-FFF2-40B4-BE49-F238E27FC236}">
                <a16:creationId xmlns:a16="http://schemas.microsoft.com/office/drawing/2014/main" id="{22A479AB-B711-478D-B6AC-E0BB854B0DF3}"/>
              </a:ext>
            </a:extLst>
          </p:cNvPr>
          <p:cNvSpPr txBox="1">
            <a:spLocks/>
          </p:cNvSpPr>
          <p:nvPr/>
        </p:nvSpPr>
        <p:spPr>
          <a:xfrm>
            <a:off x="5237199" y="3360332"/>
            <a:ext cx="454497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5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tabLst/>
              <a:defRPr/>
            </a:pPr>
            <a:r>
              <a:rPr kumimoji="0" lang="cs-CZ" sz="5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Naši zákazníci</a:t>
            </a:r>
          </a:p>
        </p:txBody>
      </p:sp>
      <p:sp>
        <p:nvSpPr>
          <p:cNvPr id="26" name="Google Shape;759;p40">
            <a:extLst>
              <a:ext uri="{FF2B5EF4-FFF2-40B4-BE49-F238E27FC236}">
                <a16:creationId xmlns:a16="http://schemas.microsoft.com/office/drawing/2014/main" id="{A7E3C018-3E5B-4A83-833A-9578E7FDD009}"/>
              </a:ext>
            </a:extLst>
          </p:cNvPr>
          <p:cNvSpPr txBox="1">
            <a:spLocks/>
          </p:cNvSpPr>
          <p:nvPr/>
        </p:nvSpPr>
        <p:spPr>
          <a:xfrm>
            <a:off x="5482684" y="2245333"/>
            <a:ext cx="1407131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80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M Sans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</a:t>
            </a:r>
            <a:r>
              <a:rPr kumimoji="0" lang="cs-CZ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3</a:t>
            </a:r>
            <a:endParaRPr kumimoji="0" lang="en" sz="8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27" name="Google Shape;760;p40">
            <a:extLst>
              <a:ext uri="{FF2B5EF4-FFF2-40B4-BE49-F238E27FC236}">
                <a16:creationId xmlns:a16="http://schemas.microsoft.com/office/drawing/2014/main" id="{4717286E-0AF6-459F-80A3-13684908995A}"/>
              </a:ext>
            </a:extLst>
          </p:cNvPr>
          <p:cNvSpPr txBox="1">
            <a:spLocks/>
          </p:cNvSpPr>
          <p:nvPr/>
        </p:nvSpPr>
        <p:spPr>
          <a:xfrm>
            <a:off x="5247381" y="4166727"/>
            <a:ext cx="3952800" cy="54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Obchodní partneři, zákazníci a naše podpora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6916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28E0-D828-49B9-80F2-E0786E0BF7DE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13</a:t>
            </a:fld>
            <a:endParaRPr lang="cs-CZ"/>
          </a:p>
        </p:txBody>
      </p:sp>
      <p:sp>
        <p:nvSpPr>
          <p:cNvPr id="15" name="Google Shape;788;p41">
            <a:extLst>
              <a:ext uri="{FF2B5EF4-FFF2-40B4-BE49-F238E27FC236}">
                <a16:creationId xmlns:a16="http://schemas.microsoft.com/office/drawing/2014/main" id="{F9860F92-9EF0-42E2-B70B-6E453E52C8D7}"/>
              </a:ext>
            </a:extLst>
          </p:cNvPr>
          <p:cNvSpPr txBox="1">
            <a:spLocks/>
          </p:cNvSpPr>
          <p:nvPr/>
        </p:nvSpPr>
        <p:spPr>
          <a:xfrm>
            <a:off x="4132200" y="1417831"/>
            <a:ext cx="7060010" cy="140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6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Společnost nabízí kompletní zákaznický servis a podporu v podobě služeb spojených s kontrolami kvality, firewallu, </a:t>
            </a:r>
            <a:r>
              <a:rPr kumimoji="0" lang="cs-CZ" sz="16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reworku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či poradenství.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Zároveň našim zákazníkům poskytujeme maximální servis našich výrobků v záruční či pozáruční době.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Výjimkou není ani grafický návrh 3D vizualizace vašich produktů.   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6" name="Google Shape;787;p41">
            <a:extLst>
              <a:ext uri="{FF2B5EF4-FFF2-40B4-BE49-F238E27FC236}">
                <a16:creationId xmlns:a16="http://schemas.microsoft.com/office/drawing/2014/main" id="{8905CEC4-BBD1-4508-8B85-57E1CD412884}"/>
              </a:ext>
            </a:extLst>
          </p:cNvPr>
          <p:cNvSpPr txBox="1">
            <a:spLocks/>
          </p:cNvSpPr>
          <p:nvPr/>
        </p:nvSpPr>
        <p:spPr>
          <a:xfrm>
            <a:off x="4051458" y="624980"/>
            <a:ext cx="7302342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4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Podpora zákaznických služeb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82DD4A2-0759-47EB-9CC7-A637A7E7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455"/>
            <a:ext cx="942274" cy="7105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3323A97-D7A0-4E29-A511-E8FCA6A857F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62242" y="1311080"/>
            <a:ext cx="1294189" cy="2338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36F747E-9BA5-43C4-8F1E-42998914F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61" y="3425146"/>
            <a:ext cx="1066892" cy="26824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C67070-E20C-4710-8655-D5B930D00E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242" y="2732729"/>
            <a:ext cx="1733333" cy="24761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C4A551-6F5C-467C-AC8B-1CC0BC3607B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438912" y="4921369"/>
            <a:ext cx="1233341" cy="5514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BE1AC0-D6DB-4C4F-B20C-0F56C60A5D3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 rot="5400000">
            <a:off x="1143538" y="1402644"/>
            <a:ext cx="403991" cy="13665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E04F85-9ABF-4C4A-8B31-7FE6727A77CA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563869" y="4010794"/>
            <a:ext cx="548661" cy="514370"/>
          </a:xfrm>
          <a:prstGeom prst="rect">
            <a:avLst/>
          </a:prstGeom>
        </p:spPr>
      </p:pic>
      <p:sp>
        <p:nvSpPr>
          <p:cNvPr id="17" name="Google Shape;787;p41">
            <a:extLst>
              <a:ext uri="{FF2B5EF4-FFF2-40B4-BE49-F238E27FC236}">
                <a16:creationId xmlns:a16="http://schemas.microsoft.com/office/drawing/2014/main" id="{E2A13173-ABC3-41AA-844E-AF3B8ED757A0}"/>
              </a:ext>
            </a:extLst>
          </p:cNvPr>
          <p:cNvSpPr txBox="1">
            <a:spLocks/>
          </p:cNvSpPr>
          <p:nvPr/>
        </p:nvSpPr>
        <p:spPr>
          <a:xfrm>
            <a:off x="4194333" y="3324694"/>
            <a:ext cx="7302342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4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Certifikace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2F1BDA-6EBB-4F1D-932B-D433DA171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6007" y="3930549"/>
            <a:ext cx="1488486" cy="21008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E90398-AD3C-4E51-8D1E-477154D0CD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4182" y="3922010"/>
            <a:ext cx="1493116" cy="210081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E05A084-ADC7-4BC6-B33F-A0EAEF8C70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862" y="3921981"/>
            <a:ext cx="1495414" cy="211795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D3C1A89-8E18-47CF-A67E-F558FE69FA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7620" y="3925949"/>
            <a:ext cx="1495414" cy="211001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6B997010-3B40-43FB-8EB0-6364402295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4737" y="3926243"/>
            <a:ext cx="1495413" cy="210942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16C5695-EFF0-4AE1-AA3F-2840F9A2B5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1943" y="3953882"/>
            <a:ext cx="1474603" cy="20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940C-3F79-49E4-87BF-00FC9243A021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14</a:t>
            </a:fld>
            <a:endParaRPr lang="cs-CZ"/>
          </a:p>
        </p:txBody>
      </p:sp>
      <p:sp>
        <p:nvSpPr>
          <p:cNvPr id="8" name="Google Shape;1236;p55">
            <a:extLst>
              <a:ext uri="{FF2B5EF4-FFF2-40B4-BE49-F238E27FC236}">
                <a16:creationId xmlns:a16="http://schemas.microsoft.com/office/drawing/2014/main" id="{F87A8E67-308F-4F52-A982-2E9CED0DF801}"/>
              </a:ext>
            </a:extLst>
          </p:cNvPr>
          <p:cNvSpPr/>
          <p:nvPr/>
        </p:nvSpPr>
        <p:spPr>
          <a:xfrm>
            <a:off x="564989" y="1479791"/>
            <a:ext cx="978904" cy="959284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7;p55">
            <a:extLst>
              <a:ext uri="{FF2B5EF4-FFF2-40B4-BE49-F238E27FC236}">
                <a16:creationId xmlns:a16="http://schemas.microsoft.com/office/drawing/2014/main" id="{9E133BF9-4449-4C4D-8EE7-4C21399FE34E}"/>
              </a:ext>
            </a:extLst>
          </p:cNvPr>
          <p:cNvSpPr txBox="1">
            <a:spLocks/>
          </p:cNvSpPr>
          <p:nvPr/>
        </p:nvSpPr>
        <p:spPr>
          <a:xfrm>
            <a:off x="1819647" y="1465600"/>
            <a:ext cx="4032632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Sociálně odpovědná společnost</a:t>
            </a:r>
          </a:p>
        </p:txBody>
      </p:sp>
      <p:sp>
        <p:nvSpPr>
          <p:cNvPr id="10" name="Google Shape;1238;p55">
            <a:extLst>
              <a:ext uri="{FF2B5EF4-FFF2-40B4-BE49-F238E27FC236}">
                <a16:creationId xmlns:a16="http://schemas.microsoft.com/office/drawing/2014/main" id="{5AF275BA-DF3B-4D0C-A616-4B3A0F53291A}"/>
              </a:ext>
            </a:extLst>
          </p:cNvPr>
          <p:cNvSpPr txBox="1">
            <a:spLocks/>
          </p:cNvSpPr>
          <p:nvPr/>
        </p:nvSpPr>
        <p:spPr>
          <a:xfrm>
            <a:off x="1819647" y="2181780"/>
            <a:ext cx="4182007" cy="95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sz="1800" kern="0">
                <a:solidFill>
                  <a:schemeClr val="tx1"/>
                </a:solidFill>
              </a:rPr>
              <a:t>K našim zaměstnancům a životnímu prostředí se chováme s respektem a v rámci kodexu naší dlouhodobé sociální odpovědnosti. Jsme aktivní a podporujeme vztahy s obcí a sociálními službami v našem regionu.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9" name="Google Shape;1245;p55">
            <a:extLst>
              <a:ext uri="{FF2B5EF4-FFF2-40B4-BE49-F238E27FC236}">
                <a16:creationId xmlns:a16="http://schemas.microsoft.com/office/drawing/2014/main" id="{0A3A06BA-B6CB-4321-8C7A-C4B2463A0EE1}"/>
              </a:ext>
            </a:extLst>
          </p:cNvPr>
          <p:cNvSpPr txBox="1">
            <a:spLocks/>
          </p:cNvSpPr>
          <p:nvPr/>
        </p:nvSpPr>
        <p:spPr>
          <a:xfrm>
            <a:off x="2237250" y="46779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Naše dlouhodobé globální cíle</a:t>
            </a:r>
          </a:p>
        </p:txBody>
      </p:sp>
      <p:pic>
        <p:nvPicPr>
          <p:cNvPr id="3" name="Grafický objekt 2" descr="Děti obrys">
            <a:extLst>
              <a:ext uri="{FF2B5EF4-FFF2-40B4-BE49-F238E27FC236}">
                <a16:creationId xmlns:a16="http://schemas.microsoft.com/office/drawing/2014/main" id="{82EDC436-549A-4728-BF0E-CB52B966A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266" y="1593258"/>
            <a:ext cx="732350" cy="732350"/>
          </a:xfrm>
          <a:prstGeom prst="rect">
            <a:avLst/>
          </a:prstGeom>
        </p:spPr>
      </p:pic>
      <p:sp>
        <p:nvSpPr>
          <p:cNvPr id="83" name="Google Shape;1236;p55">
            <a:extLst>
              <a:ext uri="{FF2B5EF4-FFF2-40B4-BE49-F238E27FC236}">
                <a16:creationId xmlns:a16="http://schemas.microsoft.com/office/drawing/2014/main" id="{6116D9C4-143B-464E-ABBB-0ED96827C101}"/>
              </a:ext>
            </a:extLst>
          </p:cNvPr>
          <p:cNvSpPr/>
          <p:nvPr/>
        </p:nvSpPr>
        <p:spPr>
          <a:xfrm>
            <a:off x="548081" y="3685764"/>
            <a:ext cx="978904" cy="959284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237;p55">
            <a:extLst>
              <a:ext uri="{FF2B5EF4-FFF2-40B4-BE49-F238E27FC236}">
                <a16:creationId xmlns:a16="http://schemas.microsoft.com/office/drawing/2014/main" id="{1A0BB7E0-0E21-4206-ABBC-8A0C76168943}"/>
              </a:ext>
            </a:extLst>
          </p:cNvPr>
          <p:cNvSpPr txBox="1">
            <a:spLocks/>
          </p:cNvSpPr>
          <p:nvPr/>
        </p:nvSpPr>
        <p:spPr>
          <a:xfrm>
            <a:off x="1769468" y="3802896"/>
            <a:ext cx="4032632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Digitální transformace </a:t>
            </a:r>
          </a:p>
        </p:txBody>
      </p:sp>
      <p:sp>
        <p:nvSpPr>
          <p:cNvPr id="85" name="Google Shape;1238;p55">
            <a:extLst>
              <a:ext uri="{FF2B5EF4-FFF2-40B4-BE49-F238E27FC236}">
                <a16:creationId xmlns:a16="http://schemas.microsoft.com/office/drawing/2014/main" id="{7907A442-27E8-4083-BFDD-632816F46BA6}"/>
              </a:ext>
            </a:extLst>
          </p:cNvPr>
          <p:cNvSpPr txBox="1">
            <a:spLocks/>
          </p:cNvSpPr>
          <p:nvPr/>
        </p:nvSpPr>
        <p:spPr>
          <a:xfrm>
            <a:off x="1769468" y="4618071"/>
            <a:ext cx="4094858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Dokončit digitální transformaci interních procesů a tím zefektivnit rozhodovací procesy. Součást dlouhodobé strategie společnosti do roku 2024.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pic>
        <p:nvPicPr>
          <p:cNvPr id="6" name="Grafický objekt 5" descr="Internet se souvislou výplní">
            <a:extLst>
              <a:ext uri="{FF2B5EF4-FFF2-40B4-BE49-F238E27FC236}">
                <a16:creationId xmlns:a16="http://schemas.microsoft.com/office/drawing/2014/main" id="{088869B6-2F2E-4ACA-9F98-4E668D303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066" y="3802896"/>
            <a:ext cx="666750" cy="666750"/>
          </a:xfrm>
          <a:prstGeom prst="rect">
            <a:avLst/>
          </a:prstGeom>
        </p:spPr>
      </p:pic>
      <p:sp>
        <p:nvSpPr>
          <p:cNvPr id="86" name="Google Shape;1236;p55">
            <a:extLst>
              <a:ext uri="{FF2B5EF4-FFF2-40B4-BE49-F238E27FC236}">
                <a16:creationId xmlns:a16="http://schemas.microsoft.com/office/drawing/2014/main" id="{F74F314F-0A1E-4D25-A266-EA73B944E6B9}"/>
              </a:ext>
            </a:extLst>
          </p:cNvPr>
          <p:cNvSpPr/>
          <p:nvPr/>
        </p:nvSpPr>
        <p:spPr>
          <a:xfrm>
            <a:off x="6354989" y="1465600"/>
            <a:ext cx="978904" cy="959284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236;p55">
            <a:extLst>
              <a:ext uri="{FF2B5EF4-FFF2-40B4-BE49-F238E27FC236}">
                <a16:creationId xmlns:a16="http://schemas.microsoft.com/office/drawing/2014/main" id="{8AD646BC-5D4F-48FE-B79C-F6FAD07A8173}"/>
              </a:ext>
            </a:extLst>
          </p:cNvPr>
          <p:cNvSpPr/>
          <p:nvPr/>
        </p:nvSpPr>
        <p:spPr>
          <a:xfrm>
            <a:off x="6278789" y="3671573"/>
            <a:ext cx="978904" cy="959284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237;p55">
            <a:extLst>
              <a:ext uri="{FF2B5EF4-FFF2-40B4-BE49-F238E27FC236}">
                <a16:creationId xmlns:a16="http://schemas.microsoft.com/office/drawing/2014/main" id="{45382DBC-CB71-440C-BC04-492D6AD2E19A}"/>
              </a:ext>
            </a:extLst>
          </p:cNvPr>
          <p:cNvSpPr txBox="1">
            <a:spLocks/>
          </p:cNvSpPr>
          <p:nvPr/>
        </p:nvSpPr>
        <p:spPr>
          <a:xfrm>
            <a:off x="7495185" y="1467240"/>
            <a:ext cx="4032632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Rozvoj podnikání – Green </a:t>
            </a:r>
            <a:r>
              <a:rPr kumimoji="0" lang="cs-CZ" sz="20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Energy</a:t>
            </a:r>
            <a:endParaRPr kumimoji="0" lang="cs-CZ" sz="2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89" name="Google Shape;1238;p55">
            <a:extLst>
              <a:ext uri="{FF2B5EF4-FFF2-40B4-BE49-F238E27FC236}">
                <a16:creationId xmlns:a16="http://schemas.microsoft.com/office/drawing/2014/main" id="{6D84F95C-1DD5-41B9-B697-946E31C501FE}"/>
              </a:ext>
            </a:extLst>
          </p:cNvPr>
          <p:cNvSpPr txBox="1">
            <a:spLocks/>
          </p:cNvSpPr>
          <p:nvPr/>
        </p:nvSpPr>
        <p:spPr>
          <a:xfrm>
            <a:off x="7495185" y="1904773"/>
            <a:ext cx="4182007" cy="95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sz="1800" kern="0">
                <a:solidFill>
                  <a:schemeClr val="tx1"/>
                </a:solidFill>
              </a:rPr>
              <a:t>Chceme i nadále rozvíjet podnikání v oblasti „</a:t>
            </a:r>
            <a:r>
              <a:rPr lang="cs-CZ" sz="1800" kern="0" err="1">
                <a:solidFill>
                  <a:schemeClr val="tx1"/>
                </a:solidFill>
              </a:rPr>
              <a:t>smart</a:t>
            </a:r>
            <a:r>
              <a:rPr lang="cs-CZ" sz="1800" kern="0">
                <a:solidFill>
                  <a:schemeClr val="tx1"/>
                </a:solidFill>
              </a:rPr>
              <a:t>“ a „green“  technologií a výrobků pro běžné využití státní správy, podnikatelů či občanů.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90" name="Google Shape;1237;p55">
            <a:extLst>
              <a:ext uri="{FF2B5EF4-FFF2-40B4-BE49-F238E27FC236}">
                <a16:creationId xmlns:a16="http://schemas.microsoft.com/office/drawing/2014/main" id="{0853783A-FF93-44C6-AB26-9A8450B13882}"/>
              </a:ext>
            </a:extLst>
          </p:cNvPr>
          <p:cNvSpPr txBox="1">
            <a:spLocks/>
          </p:cNvSpPr>
          <p:nvPr/>
        </p:nvSpPr>
        <p:spPr>
          <a:xfrm>
            <a:off x="7445006" y="3804536"/>
            <a:ext cx="4032632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Dlouhodobá udržitelnost</a:t>
            </a:r>
          </a:p>
        </p:txBody>
      </p:sp>
      <p:sp>
        <p:nvSpPr>
          <p:cNvPr id="91" name="Google Shape;1238;p55">
            <a:extLst>
              <a:ext uri="{FF2B5EF4-FFF2-40B4-BE49-F238E27FC236}">
                <a16:creationId xmlns:a16="http://schemas.microsoft.com/office/drawing/2014/main" id="{98107B80-E4D9-4105-8E64-F853FD5701B4}"/>
              </a:ext>
            </a:extLst>
          </p:cNvPr>
          <p:cNvSpPr txBox="1">
            <a:spLocks/>
          </p:cNvSpPr>
          <p:nvPr/>
        </p:nvSpPr>
        <p:spPr>
          <a:xfrm>
            <a:off x="7445006" y="4864959"/>
            <a:ext cx="4094858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Udržovat a rozvíjet vztahy s našimi obchodními partnery ve smyslu spolehlivosti a kvality našich dodávek. Taktéž pečovat o dlouhodobý rozvoj a spokojenost našich zaměstnanců v rámci udržitelné personální politiky a firemní kultury.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pic>
        <p:nvPicPr>
          <p:cNvPr id="15" name="Grafický objekt 14" descr="List se souvislou výplní">
            <a:extLst>
              <a:ext uri="{FF2B5EF4-FFF2-40B4-BE49-F238E27FC236}">
                <a16:creationId xmlns:a16="http://schemas.microsoft.com/office/drawing/2014/main" id="{7517B946-DB67-4AB3-8957-4F97DAD2F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6346" y="1589673"/>
            <a:ext cx="716189" cy="71618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B5834A5-344F-4145-AD8E-5EAC102AF6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642" y="3808759"/>
            <a:ext cx="70719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662;p36">
            <a:extLst>
              <a:ext uri="{FF2B5EF4-FFF2-40B4-BE49-F238E27FC236}">
                <a16:creationId xmlns:a16="http://schemas.microsoft.com/office/drawing/2014/main" id="{6AB864AB-0A01-4264-A030-D79B903F25E9}"/>
              </a:ext>
            </a:extLst>
          </p:cNvPr>
          <p:cNvSpPr/>
          <p:nvPr/>
        </p:nvSpPr>
        <p:spPr>
          <a:xfrm>
            <a:off x="5377559" y="1382125"/>
            <a:ext cx="391500" cy="391500"/>
          </a:xfrm>
          <a:prstGeom prst="ellipse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62;p36">
            <a:extLst>
              <a:ext uri="{FF2B5EF4-FFF2-40B4-BE49-F238E27FC236}">
                <a16:creationId xmlns:a16="http://schemas.microsoft.com/office/drawing/2014/main" id="{300F642D-C388-448E-B467-C66A50961260}"/>
              </a:ext>
            </a:extLst>
          </p:cNvPr>
          <p:cNvSpPr/>
          <p:nvPr/>
        </p:nvSpPr>
        <p:spPr>
          <a:xfrm>
            <a:off x="5925309" y="1382125"/>
            <a:ext cx="391500" cy="391500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62;p36">
            <a:extLst>
              <a:ext uri="{FF2B5EF4-FFF2-40B4-BE49-F238E27FC236}">
                <a16:creationId xmlns:a16="http://schemas.microsoft.com/office/drawing/2014/main" id="{DA6571AD-D040-410F-988D-482827EF8B41}"/>
              </a:ext>
            </a:extLst>
          </p:cNvPr>
          <p:cNvSpPr/>
          <p:nvPr/>
        </p:nvSpPr>
        <p:spPr>
          <a:xfrm>
            <a:off x="7020809" y="1397596"/>
            <a:ext cx="391500" cy="391500"/>
          </a:xfrm>
          <a:prstGeom prst="ellipse">
            <a:avLst/>
          </a:prstGeom>
          <a:solidFill>
            <a:srgbClr val="2EA936"/>
          </a:solidFill>
          <a:ln w="28575" cap="flat" cmpd="sng">
            <a:solidFill>
              <a:srgbClr val="2EA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62;p36">
            <a:extLst>
              <a:ext uri="{FF2B5EF4-FFF2-40B4-BE49-F238E27FC236}">
                <a16:creationId xmlns:a16="http://schemas.microsoft.com/office/drawing/2014/main" id="{BF89011F-CB48-441A-BAC5-E00E8E1DEC73}"/>
              </a:ext>
            </a:extLst>
          </p:cNvPr>
          <p:cNvSpPr/>
          <p:nvPr/>
        </p:nvSpPr>
        <p:spPr>
          <a:xfrm>
            <a:off x="6473059" y="1382125"/>
            <a:ext cx="391500" cy="391500"/>
          </a:xfrm>
          <a:prstGeom prst="ellipse">
            <a:avLst/>
          </a:prstGeom>
          <a:solidFill>
            <a:srgbClr val="009FDF"/>
          </a:solidFill>
          <a:ln w="28575" cap="flat" cmpd="sng">
            <a:solidFill>
              <a:srgbClr val="009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62;p36">
            <a:extLst>
              <a:ext uri="{FF2B5EF4-FFF2-40B4-BE49-F238E27FC236}">
                <a16:creationId xmlns:a16="http://schemas.microsoft.com/office/drawing/2014/main" id="{99EACCF9-C563-4642-A72C-145D0EC57700}"/>
              </a:ext>
            </a:extLst>
          </p:cNvPr>
          <p:cNvSpPr/>
          <p:nvPr/>
        </p:nvSpPr>
        <p:spPr>
          <a:xfrm>
            <a:off x="7568881" y="1397596"/>
            <a:ext cx="391500" cy="391500"/>
          </a:xfrm>
          <a:prstGeom prst="ellipse">
            <a:avLst/>
          </a:prstGeom>
          <a:solidFill>
            <a:srgbClr val="F29200"/>
          </a:solidFill>
          <a:ln w="28575" cap="flat" cmpd="sng">
            <a:solidFill>
              <a:srgbClr val="F29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B5A9-5FA5-4840-99AF-672CCB764C9E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15</a:t>
            </a:fld>
            <a:endParaRPr lang="cs-CZ"/>
          </a:p>
        </p:txBody>
      </p:sp>
      <p:sp>
        <p:nvSpPr>
          <p:cNvPr id="24" name="Google Shape;757;p40">
            <a:extLst>
              <a:ext uri="{FF2B5EF4-FFF2-40B4-BE49-F238E27FC236}">
                <a16:creationId xmlns:a16="http://schemas.microsoft.com/office/drawing/2014/main" id="{843D70F3-2D0B-46B6-B68E-97F5A640E6CB}"/>
              </a:ext>
            </a:extLst>
          </p:cNvPr>
          <p:cNvSpPr/>
          <p:nvPr/>
        </p:nvSpPr>
        <p:spPr>
          <a:xfrm>
            <a:off x="5237200" y="2162135"/>
            <a:ext cx="1898100" cy="111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758;p40">
            <a:extLst>
              <a:ext uri="{FF2B5EF4-FFF2-40B4-BE49-F238E27FC236}">
                <a16:creationId xmlns:a16="http://schemas.microsoft.com/office/drawing/2014/main" id="{22A479AB-B711-478D-B6AC-E0BB854B0DF3}"/>
              </a:ext>
            </a:extLst>
          </p:cNvPr>
          <p:cNvSpPr txBox="1">
            <a:spLocks/>
          </p:cNvSpPr>
          <p:nvPr/>
        </p:nvSpPr>
        <p:spPr>
          <a:xfrm>
            <a:off x="5237200" y="3743377"/>
            <a:ext cx="63642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5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tabLst/>
              <a:defRPr/>
            </a:pPr>
            <a:r>
              <a:rPr kumimoji="0" lang="cs-CZ" sz="5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Očekávaný vývoj, směřování</a:t>
            </a:r>
          </a:p>
        </p:txBody>
      </p:sp>
      <p:sp>
        <p:nvSpPr>
          <p:cNvPr id="26" name="Google Shape;759;p40">
            <a:extLst>
              <a:ext uri="{FF2B5EF4-FFF2-40B4-BE49-F238E27FC236}">
                <a16:creationId xmlns:a16="http://schemas.microsoft.com/office/drawing/2014/main" id="{A7E3C018-3E5B-4A83-833A-9578E7FDD009}"/>
              </a:ext>
            </a:extLst>
          </p:cNvPr>
          <p:cNvSpPr txBox="1">
            <a:spLocks/>
          </p:cNvSpPr>
          <p:nvPr/>
        </p:nvSpPr>
        <p:spPr>
          <a:xfrm>
            <a:off x="5482684" y="2245333"/>
            <a:ext cx="1407131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80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M Sans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</a:t>
            </a:r>
            <a:r>
              <a:rPr kumimoji="0" lang="cs-CZ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4</a:t>
            </a:r>
            <a:endParaRPr kumimoji="0" lang="en" sz="8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27" name="Google Shape;760;p40">
            <a:extLst>
              <a:ext uri="{FF2B5EF4-FFF2-40B4-BE49-F238E27FC236}">
                <a16:creationId xmlns:a16="http://schemas.microsoft.com/office/drawing/2014/main" id="{4717286E-0AF6-459F-80A3-13684908995A}"/>
              </a:ext>
            </a:extLst>
          </p:cNvPr>
          <p:cNvSpPr txBox="1">
            <a:spLocks/>
          </p:cNvSpPr>
          <p:nvPr/>
        </p:nvSpPr>
        <p:spPr>
          <a:xfrm>
            <a:off x="5240158" y="4894916"/>
            <a:ext cx="6194195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Chceme rozvíjet naše podnikání ke spokojenosti zákazníků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0786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C8D-E68F-4B0C-B8DA-371A1A8662DF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16</a:t>
            </a:fld>
            <a:endParaRPr lang="cs-CZ"/>
          </a:p>
        </p:txBody>
      </p:sp>
      <p:sp>
        <p:nvSpPr>
          <p:cNvPr id="13" name="Google Shape;1638;p62">
            <a:extLst>
              <a:ext uri="{FF2B5EF4-FFF2-40B4-BE49-F238E27FC236}">
                <a16:creationId xmlns:a16="http://schemas.microsoft.com/office/drawing/2014/main" id="{97AB3F3C-AAA6-47E1-A938-F4F523BB27A8}"/>
              </a:ext>
            </a:extLst>
          </p:cNvPr>
          <p:cNvSpPr/>
          <p:nvPr/>
        </p:nvSpPr>
        <p:spPr>
          <a:xfrm>
            <a:off x="1205153" y="608228"/>
            <a:ext cx="7033156" cy="597300"/>
          </a:xfrm>
          <a:prstGeom prst="roundRect">
            <a:avLst>
              <a:gd name="adj" fmla="val 50000"/>
            </a:avLst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810;p42">
            <a:extLst>
              <a:ext uri="{FF2B5EF4-FFF2-40B4-BE49-F238E27FC236}">
                <a16:creationId xmlns:a16="http://schemas.microsoft.com/office/drawing/2014/main" id="{00BB147E-C31F-40C0-8690-DF9A462790C4}"/>
              </a:ext>
            </a:extLst>
          </p:cNvPr>
          <p:cNvSpPr txBox="1"/>
          <p:nvPr/>
        </p:nvSpPr>
        <p:spPr>
          <a:xfrm>
            <a:off x="1274821" y="1589802"/>
            <a:ext cx="7546961" cy="4166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Dokončení I. a II etapy digitalizace výrobních procesů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Čerpání dotačních titulů na vzdělávání a digitalizaci firem (</a:t>
            </a:r>
            <a:r>
              <a:rPr lang="cs-CZ" sz="1600" kern="0" err="1">
                <a:latin typeface="DM Sans"/>
                <a:ea typeface="DM Sans"/>
                <a:cs typeface="DM Sans"/>
                <a:sym typeface="DM Sans"/>
              </a:rPr>
              <a:t>digiskills</a:t>
            </a: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 / ICOK)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Rozšíření skladových a výrobních kapacit &gt; 1.300m2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6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2023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Certifikace IATF 16 949:2016</a:t>
            </a:r>
          </a:p>
          <a:p>
            <a:pPr>
              <a:buClr>
                <a:srgbClr val="000000"/>
              </a:buClr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I. etapa projektu energetické soběstačnosti společnosti a energetických úspor </a:t>
            </a:r>
          </a:p>
          <a:p>
            <a:pPr>
              <a:buClr>
                <a:srgbClr val="000000"/>
              </a:buClr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Rozšíření konstrukčních a vývojových kapacit – segment </a:t>
            </a:r>
            <a:r>
              <a:rPr lang="cs-CZ" sz="1600" kern="0" err="1">
                <a:latin typeface="DM Sans"/>
                <a:ea typeface="DM Sans"/>
                <a:cs typeface="DM Sans"/>
                <a:sym typeface="DM Sans"/>
              </a:rPr>
              <a:t>GreenEnergy</a:t>
            </a: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2024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600" kern="0">
                <a:latin typeface="DM Sans"/>
                <a:ea typeface="DM Sans"/>
                <a:cs typeface="DM Sans"/>
                <a:sym typeface="DM Sans"/>
              </a:rPr>
              <a:t>Certifikace CSR dle normy ČSN ISO 26 000.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6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Google Shape;1637;p62">
            <a:extLst>
              <a:ext uri="{FF2B5EF4-FFF2-40B4-BE49-F238E27FC236}">
                <a16:creationId xmlns:a16="http://schemas.microsoft.com/office/drawing/2014/main" id="{63A4B6AF-37DF-4C92-94A4-5D7C24E38834}"/>
              </a:ext>
            </a:extLst>
          </p:cNvPr>
          <p:cNvSpPr txBox="1">
            <a:spLocks/>
          </p:cNvSpPr>
          <p:nvPr/>
        </p:nvSpPr>
        <p:spPr>
          <a:xfrm>
            <a:off x="838200" y="674647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Další směřování a rozvoj společnosti</a:t>
            </a:r>
          </a:p>
        </p:txBody>
      </p:sp>
      <p:pic>
        <p:nvPicPr>
          <p:cNvPr id="3" name="Grafický objekt 2" descr="Pruhový graf se vzestupným trendem se souvislou výplní">
            <a:extLst>
              <a:ext uri="{FF2B5EF4-FFF2-40B4-BE49-F238E27FC236}">
                <a16:creationId xmlns:a16="http://schemas.microsoft.com/office/drawing/2014/main" id="{009A79D7-047A-4172-AB39-C86A21B5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9152" y="2325433"/>
            <a:ext cx="2124648" cy="21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AD02-BD1E-4DF1-8656-3AD87AB31E39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17</a:t>
            </a:fld>
            <a:endParaRPr lang="cs-CZ"/>
          </a:p>
        </p:txBody>
      </p:sp>
      <p:sp>
        <p:nvSpPr>
          <p:cNvPr id="8" name="Google Shape;1660;p63">
            <a:extLst>
              <a:ext uri="{FF2B5EF4-FFF2-40B4-BE49-F238E27FC236}">
                <a16:creationId xmlns:a16="http://schemas.microsoft.com/office/drawing/2014/main" id="{0B4A8E5E-1937-4578-B736-6FD0B7CF3391}"/>
              </a:ext>
            </a:extLst>
          </p:cNvPr>
          <p:cNvSpPr/>
          <p:nvPr/>
        </p:nvSpPr>
        <p:spPr>
          <a:xfrm>
            <a:off x="713225" y="1651525"/>
            <a:ext cx="4738340" cy="5562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61;p63">
            <a:extLst>
              <a:ext uri="{FF2B5EF4-FFF2-40B4-BE49-F238E27FC236}">
                <a16:creationId xmlns:a16="http://schemas.microsoft.com/office/drawing/2014/main" id="{C7F13F59-09C4-440E-8362-1478A24156E2}"/>
              </a:ext>
            </a:extLst>
          </p:cNvPr>
          <p:cNvSpPr txBox="1">
            <a:spLocks/>
          </p:cNvSpPr>
          <p:nvPr/>
        </p:nvSpPr>
        <p:spPr>
          <a:xfrm>
            <a:off x="719999" y="631025"/>
            <a:ext cx="4528425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72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endParaRPr kumimoji="0" lang="cs-CZ" sz="7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0" name="Google Shape;1662;p63">
            <a:extLst>
              <a:ext uri="{FF2B5EF4-FFF2-40B4-BE49-F238E27FC236}">
                <a16:creationId xmlns:a16="http://schemas.microsoft.com/office/drawing/2014/main" id="{828A550B-42CA-45C6-9AA8-84E6EB27BFF9}"/>
              </a:ext>
            </a:extLst>
          </p:cNvPr>
          <p:cNvSpPr txBox="1">
            <a:spLocks/>
          </p:cNvSpPr>
          <p:nvPr/>
        </p:nvSpPr>
        <p:spPr>
          <a:xfrm>
            <a:off x="822488" y="1709386"/>
            <a:ext cx="4629077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 případě zájmu nás kontaktujte </a:t>
            </a:r>
            <a:r>
              <a:rPr lang="cs-CZ" b="1" kern="0">
                <a:solidFill>
                  <a:schemeClr val="tx1"/>
                </a:solidFill>
              </a:rPr>
              <a:t>www.logaritma.cz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1" name="Google Shape;1663;p63">
            <a:extLst>
              <a:ext uri="{FF2B5EF4-FFF2-40B4-BE49-F238E27FC236}">
                <a16:creationId xmlns:a16="http://schemas.microsoft.com/office/drawing/2014/main" id="{F0926989-D719-436B-820B-1ECA2A093800}"/>
              </a:ext>
            </a:extLst>
          </p:cNvPr>
          <p:cNvSpPr txBox="1"/>
          <p:nvPr/>
        </p:nvSpPr>
        <p:spPr>
          <a:xfrm>
            <a:off x="637390" y="5799681"/>
            <a:ext cx="5888020" cy="15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200" kern="0">
                <a:latin typeface="DM Sans"/>
                <a:ea typeface="DM Sans"/>
                <a:cs typeface="DM Sans"/>
                <a:sym typeface="DM Sans"/>
              </a:rPr>
              <a:t>Tato prezentace je vytvořena jen pro účely marketingových a obchodních aktivit</a:t>
            </a:r>
            <a:endParaRPr sz="12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Google Shape;1664;p63">
            <a:extLst>
              <a:ext uri="{FF2B5EF4-FFF2-40B4-BE49-F238E27FC236}">
                <a16:creationId xmlns:a16="http://schemas.microsoft.com/office/drawing/2014/main" id="{89E82777-AD65-46A3-8213-389CC6F07685}"/>
              </a:ext>
            </a:extLst>
          </p:cNvPr>
          <p:cNvSpPr/>
          <p:nvPr/>
        </p:nvSpPr>
        <p:spPr>
          <a:xfrm>
            <a:off x="838200" y="2552701"/>
            <a:ext cx="437400" cy="437400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665;p63">
            <a:extLst>
              <a:ext uri="{FF2B5EF4-FFF2-40B4-BE49-F238E27FC236}">
                <a16:creationId xmlns:a16="http://schemas.microsoft.com/office/drawing/2014/main" id="{FCFCC293-963C-49CF-AC31-5082DD0E7660}"/>
              </a:ext>
            </a:extLst>
          </p:cNvPr>
          <p:cNvSpPr/>
          <p:nvPr/>
        </p:nvSpPr>
        <p:spPr>
          <a:xfrm>
            <a:off x="1362345" y="2552701"/>
            <a:ext cx="437400" cy="437400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666;p63">
            <a:extLst>
              <a:ext uri="{FF2B5EF4-FFF2-40B4-BE49-F238E27FC236}">
                <a16:creationId xmlns:a16="http://schemas.microsoft.com/office/drawing/2014/main" id="{8FD6CC07-5DE5-4332-9D57-6F9615B58EE8}"/>
              </a:ext>
            </a:extLst>
          </p:cNvPr>
          <p:cNvSpPr/>
          <p:nvPr/>
        </p:nvSpPr>
        <p:spPr>
          <a:xfrm>
            <a:off x="1886492" y="2552701"/>
            <a:ext cx="437400" cy="437400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667;p63">
            <a:extLst>
              <a:ext uri="{FF2B5EF4-FFF2-40B4-BE49-F238E27FC236}">
                <a16:creationId xmlns:a16="http://schemas.microsoft.com/office/drawing/2014/main" id="{D3D2BD2F-7964-4A02-8838-B59FE9C462DB}"/>
              </a:ext>
            </a:extLst>
          </p:cNvPr>
          <p:cNvSpPr/>
          <p:nvPr/>
        </p:nvSpPr>
        <p:spPr>
          <a:xfrm>
            <a:off x="1001896" y="2652892"/>
            <a:ext cx="110008" cy="237019"/>
          </a:xfrm>
          <a:custGeom>
            <a:avLst/>
            <a:gdLst/>
            <a:ahLst/>
            <a:cxnLst/>
            <a:rect l="l" t="t" r="r" b="b"/>
            <a:pathLst>
              <a:path w="25116" h="54114" extrusionOk="0">
                <a:moveTo>
                  <a:pt x="5594" y="27285"/>
                </a:moveTo>
                <a:lnTo>
                  <a:pt x="5594" y="53428"/>
                </a:lnTo>
                <a:cubicBezTo>
                  <a:pt x="5594" y="53771"/>
                  <a:pt x="5936" y="54113"/>
                  <a:pt x="6279" y="54113"/>
                </a:cubicBezTo>
                <a:lnTo>
                  <a:pt x="15983" y="54113"/>
                </a:lnTo>
                <a:cubicBezTo>
                  <a:pt x="16325" y="53999"/>
                  <a:pt x="16554" y="53771"/>
                  <a:pt x="16554" y="53428"/>
                </a:cubicBezTo>
                <a:lnTo>
                  <a:pt x="16554" y="26829"/>
                </a:lnTo>
                <a:lnTo>
                  <a:pt x="23746" y="26829"/>
                </a:lnTo>
                <a:cubicBezTo>
                  <a:pt x="23974" y="26715"/>
                  <a:pt x="24317" y="26600"/>
                  <a:pt x="24431" y="26258"/>
                </a:cubicBezTo>
                <a:lnTo>
                  <a:pt x="25002" y="18267"/>
                </a:lnTo>
                <a:cubicBezTo>
                  <a:pt x="25116" y="17924"/>
                  <a:pt x="24773" y="17467"/>
                  <a:pt x="24431" y="17467"/>
                </a:cubicBezTo>
                <a:lnTo>
                  <a:pt x="16554" y="17467"/>
                </a:lnTo>
                <a:lnTo>
                  <a:pt x="16554" y="11874"/>
                </a:lnTo>
                <a:cubicBezTo>
                  <a:pt x="16554" y="10504"/>
                  <a:pt x="17695" y="9476"/>
                  <a:pt x="18951" y="9476"/>
                </a:cubicBezTo>
                <a:lnTo>
                  <a:pt x="24431" y="9476"/>
                </a:lnTo>
                <a:cubicBezTo>
                  <a:pt x="24773" y="9476"/>
                  <a:pt x="25116" y="9134"/>
                  <a:pt x="25116" y="8677"/>
                </a:cubicBezTo>
                <a:lnTo>
                  <a:pt x="25116" y="686"/>
                </a:lnTo>
                <a:cubicBezTo>
                  <a:pt x="25116" y="343"/>
                  <a:pt x="24773" y="1"/>
                  <a:pt x="24431" y="1"/>
                </a:cubicBezTo>
                <a:lnTo>
                  <a:pt x="15298" y="1"/>
                </a:lnTo>
                <a:cubicBezTo>
                  <a:pt x="9932" y="1"/>
                  <a:pt x="5594" y="4339"/>
                  <a:pt x="5594" y="9704"/>
                </a:cubicBezTo>
                <a:lnTo>
                  <a:pt x="5594" y="17467"/>
                </a:lnTo>
                <a:lnTo>
                  <a:pt x="685" y="17467"/>
                </a:lnTo>
                <a:cubicBezTo>
                  <a:pt x="342" y="17467"/>
                  <a:pt x="0" y="17696"/>
                  <a:pt x="0" y="18152"/>
                </a:cubicBezTo>
                <a:lnTo>
                  <a:pt x="0" y="26144"/>
                </a:lnTo>
                <a:cubicBezTo>
                  <a:pt x="0" y="26486"/>
                  <a:pt x="342" y="26829"/>
                  <a:pt x="685" y="26829"/>
                </a:cubicBezTo>
                <a:lnTo>
                  <a:pt x="5594" y="2682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668;p63">
            <a:extLst>
              <a:ext uri="{FF2B5EF4-FFF2-40B4-BE49-F238E27FC236}">
                <a16:creationId xmlns:a16="http://schemas.microsoft.com/office/drawing/2014/main" id="{E4B6A312-BE03-4EAA-8242-181EB2BC85CD}"/>
              </a:ext>
            </a:extLst>
          </p:cNvPr>
          <p:cNvSpPr/>
          <p:nvPr/>
        </p:nvSpPr>
        <p:spPr>
          <a:xfrm>
            <a:off x="1462205" y="2652810"/>
            <a:ext cx="237680" cy="237182"/>
          </a:xfrm>
          <a:custGeom>
            <a:avLst/>
            <a:gdLst/>
            <a:ahLst/>
            <a:cxnLst/>
            <a:rect l="l" t="t" r="r" b="b"/>
            <a:pathLst>
              <a:path w="55371" h="55255" extrusionOk="0">
                <a:moveTo>
                  <a:pt x="42355" y="9704"/>
                </a:moveTo>
                <a:cubicBezTo>
                  <a:pt x="38131" y="9704"/>
                  <a:pt x="38131" y="15983"/>
                  <a:pt x="42355" y="15983"/>
                </a:cubicBezTo>
                <a:cubicBezTo>
                  <a:pt x="44068" y="15983"/>
                  <a:pt x="45552" y="14613"/>
                  <a:pt x="45552" y="12900"/>
                </a:cubicBezTo>
                <a:cubicBezTo>
                  <a:pt x="45552" y="11188"/>
                  <a:pt x="44068" y="9704"/>
                  <a:pt x="42355" y="9704"/>
                </a:cubicBezTo>
                <a:close/>
                <a:moveTo>
                  <a:pt x="26913" y="18532"/>
                </a:moveTo>
                <a:cubicBezTo>
                  <a:pt x="27299" y="18532"/>
                  <a:pt x="27690" y="18557"/>
                  <a:pt x="28085" y="18608"/>
                </a:cubicBezTo>
                <a:cubicBezTo>
                  <a:pt x="32880" y="18608"/>
                  <a:pt x="36761" y="22490"/>
                  <a:pt x="36647" y="27285"/>
                </a:cubicBezTo>
                <a:cubicBezTo>
                  <a:pt x="36647" y="31965"/>
                  <a:pt x="32766" y="35847"/>
                  <a:pt x="28085" y="35847"/>
                </a:cubicBezTo>
                <a:cubicBezTo>
                  <a:pt x="27699" y="35897"/>
                  <a:pt x="27317" y="35922"/>
                  <a:pt x="26940" y="35922"/>
                </a:cubicBezTo>
                <a:cubicBezTo>
                  <a:pt x="22187" y="35922"/>
                  <a:pt x="18267" y="32036"/>
                  <a:pt x="18267" y="27171"/>
                </a:cubicBezTo>
                <a:cubicBezTo>
                  <a:pt x="18267" y="22314"/>
                  <a:pt x="22172" y="18532"/>
                  <a:pt x="26913" y="18532"/>
                </a:cubicBezTo>
                <a:close/>
                <a:moveTo>
                  <a:pt x="28085" y="13699"/>
                </a:moveTo>
                <a:cubicBezTo>
                  <a:pt x="16212" y="13699"/>
                  <a:pt x="10161" y="28084"/>
                  <a:pt x="18495" y="36532"/>
                </a:cubicBezTo>
                <a:cubicBezTo>
                  <a:pt x="21256" y="39330"/>
                  <a:pt x="24651" y="40580"/>
                  <a:pt x="27979" y="40580"/>
                </a:cubicBezTo>
                <a:cubicBezTo>
                  <a:pt x="34834" y="40580"/>
                  <a:pt x="41403" y="35277"/>
                  <a:pt x="41556" y="27285"/>
                </a:cubicBezTo>
                <a:cubicBezTo>
                  <a:pt x="41556" y="19864"/>
                  <a:pt x="35506" y="13699"/>
                  <a:pt x="28085" y="13699"/>
                </a:cubicBezTo>
                <a:close/>
                <a:moveTo>
                  <a:pt x="38702" y="5480"/>
                </a:moveTo>
                <a:cubicBezTo>
                  <a:pt x="44867" y="5480"/>
                  <a:pt x="49890" y="10503"/>
                  <a:pt x="49890" y="16782"/>
                </a:cubicBezTo>
                <a:lnTo>
                  <a:pt x="49890" y="38587"/>
                </a:lnTo>
                <a:cubicBezTo>
                  <a:pt x="49890" y="44751"/>
                  <a:pt x="44867" y="49889"/>
                  <a:pt x="38702" y="49889"/>
                </a:cubicBezTo>
                <a:lnTo>
                  <a:pt x="16669" y="49889"/>
                </a:lnTo>
                <a:cubicBezTo>
                  <a:pt x="10390" y="49889"/>
                  <a:pt x="5367" y="44751"/>
                  <a:pt x="5367" y="38587"/>
                </a:cubicBezTo>
                <a:lnTo>
                  <a:pt x="5367" y="16782"/>
                </a:lnTo>
                <a:cubicBezTo>
                  <a:pt x="5367" y="10503"/>
                  <a:pt x="10390" y="5480"/>
                  <a:pt x="16669" y="5480"/>
                </a:cubicBezTo>
                <a:close/>
                <a:moveTo>
                  <a:pt x="16555" y="0"/>
                </a:moveTo>
                <a:cubicBezTo>
                  <a:pt x="7422" y="0"/>
                  <a:pt x="1" y="7306"/>
                  <a:pt x="115" y="16439"/>
                </a:cubicBezTo>
                <a:lnTo>
                  <a:pt x="115" y="38815"/>
                </a:lnTo>
                <a:cubicBezTo>
                  <a:pt x="115" y="47948"/>
                  <a:pt x="7422" y="55254"/>
                  <a:pt x="16555" y="55254"/>
                </a:cubicBezTo>
                <a:lnTo>
                  <a:pt x="38931" y="55254"/>
                </a:lnTo>
                <a:cubicBezTo>
                  <a:pt x="47949" y="55140"/>
                  <a:pt x="55256" y="47834"/>
                  <a:pt x="55370" y="38815"/>
                </a:cubicBezTo>
                <a:lnTo>
                  <a:pt x="55370" y="16439"/>
                </a:lnTo>
                <a:cubicBezTo>
                  <a:pt x="55370" y="7421"/>
                  <a:pt x="47949" y="0"/>
                  <a:pt x="38931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669;p63">
            <a:extLst>
              <a:ext uri="{FF2B5EF4-FFF2-40B4-BE49-F238E27FC236}">
                <a16:creationId xmlns:a16="http://schemas.microsoft.com/office/drawing/2014/main" id="{F8008405-8468-460F-A295-9DA702655CB8}"/>
              </a:ext>
            </a:extLst>
          </p:cNvPr>
          <p:cNvSpPr/>
          <p:nvPr/>
        </p:nvSpPr>
        <p:spPr>
          <a:xfrm>
            <a:off x="1995919" y="2652823"/>
            <a:ext cx="221072" cy="220557"/>
          </a:xfrm>
          <a:custGeom>
            <a:avLst/>
            <a:gdLst/>
            <a:ahLst/>
            <a:cxnLst/>
            <a:rect l="l" t="t" r="r" b="b"/>
            <a:pathLst>
              <a:path w="49319" h="49204" extrusionOk="0">
                <a:moveTo>
                  <a:pt x="5937" y="0"/>
                </a:moveTo>
                <a:cubicBezTo>
                  <a:pt x="2740" y="0"/>
                  <a:pt x="115" y="2626"/>
                  <a:pt x="115" y="5822"/>
                </a:cubicBezTo>
                <a:cubicBezTo>
                  <a:pt x="0" y="9133"/>
                  <a:pt x="2626" y="11873"/>
                  <a:pt x="5937" y="11873"/>
                </a:cubicBezTo>
                <a:cubicBezTo>
                  <a:pt x="9248" y="11873"/>
                  <a:pt x="11988" y="9133"/>
                  <a:pt x="11988" y="5822"/>
                </a:cubicBezTo>
                <a:cubicBezTo>
                  <a:pt x="11873" y="2626"/>
                  <a:pt x="9248" y="0"/>
                  <a:pt x="5937" y="0"/>
                </a:cubicBezTo>
                <a:close/>
                <a:moveTo>
                  <a:pt x="800" y="16325"/>
                </a:moveTo>
                <a:lnTo>
                  <a:pt x="800" y="49204"/>
                </a:lnTo>
                <a:lnTo>
                  <a:pt x="11074" y="49204"/>
                </a:lnTo>
                <a:lnTo>
                  <a:pt x="11074" y="16325"/>
                </a:lnTo>
                <a:close/>
                <a:moveTo>
                  <a:pt x="36787" y="15521"/>
                </a:moveTo>
                <a:cubicBezTo>
                  <a:pt x="32910" y="15521"/>
                  <a:pt x="29289" y="17557"/>
                  <a:pt x="27400" y="20892"/>
                </a:cubicBezTo>
                <a:lnTo>
                  <a:pt x="27171" y="20892"/>
                </a:lnTo>
                <a:lnTo>
                  <a:pt x="27171" y="16325"/>
                </a:lnTo>
                <a:lnTo>
                  <a:pt x="17467" y="16325"/>
                </a:lnTo>
                <a:lnTo>
                  <a:pt x="17467" y="49204"/>
                </a:lnTo>
                <a:lnTo>
                  <a:pt x="27628" y="49204"/>
                </a:lnTo>
                <a:lnTo>
                  <a:pt x="27628" y="32993"/>
                </a:lnTo>
                <a:cubicBezTo>
                  <a:pt x="27628" y="28655"/>
                  <a:pt x="28541" y="24545"/>
                  <a:pt x="33793" y="24545"/>
                </a:cubicBezTo>
                <a:cubicBezTo>
                  <a:pt x="39044" y="24545"/>
                  <a:pt x="39044" y="29454"/>
                  <a:pt x="39044" y="33221"/>
                </a:cubicBezTo>
                <a:lnTo>
                  <a:pt x="39044" y="49204"/>
                </a:lnTo>
                <a:lnTo>
                  <a:pt x="49319" y="49204"/>
                </a:lnTo>
                <a:lnTo>
                  <a:pt x="49319" y="31166"/>
                </a:lnTo>
                <a:cubicBezTo>
                  <a:pt x="49319" y="22262"/>
                  <a:pt x="47492" y="15526"/>
                  <a:pt x="37103" y="15526"/>
                </a:cubicBezTo>
                <a:cubicBezTo>
                  <a:pt x="36998" y="15523"/>
                  <a:pt x="36892" y="15521"/>
                  <a:pt x="36787" y="1552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634;p62">
            <a:extLst>
              <a:ext uri="{FF2B5EF4-FFF2-40B4-BE49-F238E27FC236}">
                <a16:creationId xmlns:a16="http://schemas.microsoft.com/office/drawing/2014/main" id="{21BD981B-6DC7-4A8F-9F05-DE1569B984D3}"/>
              </a:ext>
            </a:extLst>
          </p:cNvPr>
          <p:cNvSpPr txBox="1">
            <a:spLocks/>
          </p:cNvSpPr>
          <p:nvPr/>
        </p:nvSpPr>
        <p:spPr>
          <a:xfrm>
            <a:off x="7799908" y="2763101"/>
            <a:ext cx="2505600" cy="170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BackOffice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+420 583 031 960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+420 777 496 525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Recepce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+420 583 031 961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recepce@logaritma.cz</a:t>
            </a: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24" name="Google Shape;1636;p62">
            <a:extLst>
              <a:ext uri="{FF2B5EF4-FFF2-40B4-BE49-F238E27FC236}">
                <a16:creationId xmlns:a16="http://schemas.microsoft.com/office/drawing/2014/main" id="{DBDD2E3F-8C25-4919-933C-3E494250D1E0}"/>
              </a:ext>
            </a:extLst>
          </p:cNvPr>
          <p:cNvSpPr txBox="1">
            <a:spLocks/>
          </p:cNvSpPr>
          <p:nvPr/>
        </p:nvSpPr>
        <p:spPr>
          <a:xfrm>
            <a:off x="7494257" y="1503229"/>
            <a:ext cx="3244374" cy="123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DM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LOGARITMA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s.r.o.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DM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IČO: 27833631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DM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DIČ: CZ27833631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DM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Zapsána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u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Krajského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soudu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v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Ostravě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,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oddíl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C,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vložka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78753</a:t>
            </a:r>
          </a:p>
        </p:txBody>
      </p:sp>
      <p:sp>
        <p:nvSpPr>
          <p:cNvPr id="25" name="Google Shape;1637;p62">
            <a:extLst>
              <a:ext uri="{FF2B5EF4-FFF2-40B4-BE49-F238E27FC236}">
                <a16:creationId xmlns:a16="http://schemas.microsoft.com/office/drawing/2014/main" id="{88EE7020-9E6E-40C6-9350-A673B4460874}"/>
              </a:ext>
            </a:extLst>
          </p:cNvPr>
          <p:cNvSpPr txBox="1">
            <a:spLocks/>
          </p:cNvSpPr>
          <p:nvPr/>
        </p:nvSpPr>
        <p:spPr>
          <a:xfrm>
            <a:off x="5127337" y="69361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Kontakt</a:t>
            </a:r>
          </a:p>
        </p:txBody>
      </p:sp>
      <p:sp>
        <p:nvSpPr>
          <p:cNvPr id="26" name="Google Shape;1638;p62">
            <a:extLst>
              <a:ext uri="{FF2B5EF4-FFF2-40B4-BE49-F238E27FC236}">
                <a16:creationId xmlns:a16="http://schemas.microsoft.com/office/drawing/2014/main" id="{763B6E5D-7AC7-4768-981F-B4789F331B03}"/>
              </a:ext>
            </a:extLst>
          </p:cNvPr>
          <p:cNvSpPr/>
          <p:nvPr/>
        </p:nvSpPr>
        <p:spPr>
          <a:xfrm>
            <a:off x="8021539" y="637579"/>
            <a:ext cx="2085900" cy="5973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AD7CA7-6DAC-4ED5-88BC-F5D14260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5" y="198806"/>
            <a:ext cx="334699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04;p38">
            <a:extLst>
              <a:ext uri="{FF2B5EF4-FFF2-40B4-BE49-F238E27FC236}">
                <a16:creationId xmlns:a16="http://schemas.microsoft.com/office/drawing/2014/main" id="{3BBF4E92-ADBC-4647-A3F3-54762B76CDD3}"/>
              </a:ext>
            </a:extLst>
          </p:cNvPr>
          <p:cNvSpPr txBox="1">
            <a:spLocks/>
          </p:cNvSpPr>
          <p:nvPr/>
        </p:nvSpPr>
        <p:spPr>
          <a:xfrm>
            <a:off x="813014" y="456237"/>
            <a:ext cx="7711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Agenda</a:t>
            </a:r>
          </a:p>
        </p:txBody>
      </p:sp>
      <p:sp>
        <p:nvSpPr>
          <p:cNvPr id="12" name="Google Shape;692;p38">
            <a:extLst>
              <a:ext uri="{FF2B5EF4-FFF2-40B4-BE49-F238E27FC236}">
                <a16:creationId xmlns:a16="http://schemas.microsoft.com/office/drawing/2014/main" id="{91BB07DB-5756-4F9D-BCE1-09E742B0C80F}"/>
              </a:ext>
            </a:extLst>
          </p:cNvPr>
          <p:cNvSpPr txBox="1">
            <a:spLocks/>
          </p:cNvSpPr>
          <p:nvPr/>
        </p:nvSpPr>
        <p:spPr>
          <a:xfrm>
            <a:off x="5377559" y="2559635"/>
            <a:ext cx="2305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 naší společnosti</a:t>
            </a:r>
          </a:p>
        </p:txBody>
      </p:sp>
      <p:sp>
        <p:nvSpPr>
          <p:cNvPr id="13" name="Google Shape;693;p38">
            <a:extLst>
              <a:ext uri="{FF2B5EF4-FFF2-40B4-BE49-F238E27FC236}">
                <a16:creationId xmlns:a16="http://schemas.microsoft.com/office/drawing/2014/main" id="{2B519844-1F43-454D-88DC-DC8CABB0F434}"/>
              </a:ext>
            </a:extLst>
          </p:cNvPr>
          <p:cNvSpPr txBox="1">
            <a:spLocks/>
          </p:cNvSpPr>
          <p:nvPr/>
        </p:nvSpPr>
        <p:spPr>
          <a:xfrm>
            <a:off x="5377559" y="2923047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Základní informace o naší společnosti, historie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4" name="Google Shape;694;p38">
            <a:extLst>
              <a:ext uri="{FF2B5EF4-FFF2-40B4-BE49-F238E27FC236}">
                <a16:creationId xmlns:a16="http://schemas.microsoft.com/office/drawing/2014/main" id="{00AF46BC-5106-423A-92B2-C377108CDAF5}"/>
              </a:ext>
            </a:extLst>
          </p:cNvPr>
          <p:cNvSpPr txBox="1">
            <a:spLocks/>
          </p:cNvSpPr>
          <p:nvPr/>
        </p:nvSpPr>
        <p:spPr>
          <a:xfrm>
            <a:off x="8290959" y="2559635"/>
            <a:ext cx="2305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Naše služby</a:t>
            </a:r>
          </a:p>
        </p:txBody>
      </p:sp>
      <p:sp>
        <p:nvSpPr>
          <p:cNvPr id="15" name="Google Shape;695;p38">
            <a:extLst>
              <a:ext uri="{FF2B5EF4-FFF2-40B4-BE49-F238E27FC236}">
                <a16:creationId xmlns:a16="http://schemas.microsoft.com/office/drawing/2014/main" id="{4712FBDA-8340-413B-96CF-93AC1F34853B}"/>
              </a:ext>
            </a:extLst>
          </p:cNvPr>
          <p:cNvSpPr txBox="1">
            <a:spLocks/>
          </p:cNvSpPr>
          <p:nvPr/>
        </p:nvSpPr>
        <p:spPr>
          <a:xfrm>
            <a:off x="8290953" y="2923047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Představení nabídky našich služeb a výrobků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6" name="Google Shape;696;p38">
            <a:extLst>
              <a:ext uri="{FF2B5EF4-FFF2-40B4-BE49-F238E27FC236}">
                <a16:creationId xmlns:a16="http://schemas.microsoft.com/office/drawing/2014/main" id="{A68FEBDF-8552-4D84-8CB9-460C68141A1B}"/>
              </a:ext>
            </a:extLst>
          </p:cNvPr>
          <p:cNvSpPr txBox="1">
            <a:spLocks/>
          </p:cNvSpPr>
          <p:nvPr/>
        </p:nvSpPr>
        <p:spPr>
          <a:xfrm>
            <a:off x="5377559" y="3994923"/>
            <a:ext cx="2305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Naši zákazníci </a:t>
            </a:r>
          </a:p>
        </p:txBody>
      </p:sp>
      <p:sp>
        <p:nvSpPr>
          <p:cNvPr id="17" name="Google Shape;697;p38">
            <a:extLst>
              <a:ext uri="{FF2B5EF4-FFF2-40B4-BE49-F238E27FC236}">
                <a16:creationId xmlns:a16="http://schemas.microsoft.com/office/drawing/2014/main" id="{62C3730A-F297-4018-9BAF-97ADB8A28F01}"/>
              </a:ext>
            </a:extLst>
          </p:cNvPr>
          <p:cNvSpPr txBox="1">
            <a:spLocks/>
          </p:cNvSpPr>
          <p:nvPr/>
        </p:nvSpPr>
        <p:spPr>
          <a:xfrm>
            <a:off x="5377559" y="436175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Naši klíčový zákazníci, globální hodnoty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8" name="Google Shape;698;p38">
            <a:extLst>
              <a:ext uri="{FF2B5EF4-FFF2-40B4-BE49-F238E27FC236}">
                <a16:creationId xmlns:a16="http://schemas.microsoft.com/office/drawing/2014/main" id="{AFC45C93-7809-4CC9-A892-F574BBDB7255}"/>
              </a:ext>
            </a:extLst>
          </p:cNvPr>
          <p:cNvSpPr txBox="1">
            <a:spLocks/>
          </p:cNvSpPr>
          <p:nvPr/>
        </p:nvSpPr>
        <p:spPr>
          <a:xfrm>
            <a:off x="8290958" y="3994923"/>
            <a:ext cx="2305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Očekávaný vývoj</a:t>
            </a:r>
          </a:p>
        </p:txBody>
      </p:sp>
      <p:sp>
        <p:nvSpPr>
          <p:cNvPr id="19" name="Google Shape;699;p38">
            <a:extLst>
              <a:ext uri="{FF2B5EF4-FFF2-40B4-BE49-F238E27FC236}">
                <a16:creationId xmlns:a16="http://schemas.microsoft.com/office/drawing/2014/main" id="{23B143B4-5FA8-4E42-B9BA-5CEC6E0CE926}"/>
              </a:ext>
            </a:extLst>
          </p:cNvPr>
          <p:cNvSpPr txBox="1">
            <a:spLocks/>
          </p:cNvSpPr>
          <p:nvPr/>
        </p:nvSpPr>
        <p:spPr>
          <a:xfrm>
            <a:off x="8290953" y="4361757"/>
            <a:ext cx="2305500" cy="64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Další směřování společnosti, dlouhodobá globální strategie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20" name="Google Shape;700;p38">
            <a:extLst>
              <a:ext uri="{FF2B5EF4-FFF2-40B4-BE49-F238E27FC236}">
                <a16:creationId xmlns:a16="http://schemas.microsoft.com/office/drawing/2014/main" id="{60D79982-52FB-4B40-86F6-EBB30AA9ED98}"/>
              </a:ext>
            </a:extLst>
          </p:cNvPr>
          <p:cNvSpPr txBox="1">
            <a:spLocks/>
          </p:cNvSpPr>
          <p:nvPr/>
        </p:nvSpPr>
        <p:spPr>
          <a:xfrm>
            <a:off x="5377559" y="2149998"/>
            <a:ext cx="734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500" b="1" i="0" u="none" strike="noStrike" cap="none">
                <a:solidFill>
                  <a:srgbClr val="21B79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01</a:t>
            </a:r>
          </a:p>
        </p:txBody>
      </p:sp>
      <p:sp>
        <p:nvSpPr>
          <p:cNvPr id="21" name="Google Shape;701;p38">
            <a:extLst>
              <a:ext uri="{FF2B5EF4-FFF2-40B4-BE49-F238E27FC236}">
                <a16:creationId xmlns:a16="http://schemas.microsoft.com/office/drawing/2014/main" id="{7791C3E0-0BC8-4E11-99B9-019FF3D1E62D}"/>
              </a:ext>
            </a:extLst>
          </p:cNvPr>
          <p:cNvSpPr txBox="1">
            <a:spLocks/>
          </p:cNvSpPr>
          <p:nvPr/>
        </p:nvSpPr>
        <p:spPr>
          <a:xfrm>
            <a:off x="5377559" y="3583421"/>
            <a:ext cx="734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500" b="1" i="0" u="none" strike="noStrike" cap="none">
                <a:solidFill>
                  <a:srgbClr val="21B79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03</a:t>
            </a:r>
          </a:p>
        </p:txBody>
      </p:sp>
      <p:sp>
        <p:nvSpPr>
          <p:cNvPr id="22" name="Google Shape;702;p38">
            <a:extLst>
              <a:ext uri="{FF2B5EF4-FFF2-40B4-BE49-F238E27FC236}">
                <a16:creationId xmlns:a16="http://schemas.microsoft.com/office/drawing/2014/main" id="{B481884A-F3F0-4FD5-BB0A-013AE7AC3C54}"/>
              </a:ext>
            </a:extLst>
          </p:cNvPr>
          <p:cNvSpPr txBox="1">
            <a:spLocks/>
          </p:cNvSpPr>
          <p:nvPr/>
        </p:nvSpPr>
        <p:spPr>
          <a:xfrm>
            <a:off x="8290959" y="2149998"/>
            <a:ext cx="734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500" b="1" i="0" u="none" strike="noStrike" cap="none">
                <a:solidFill>
                  <a:srgbClr val="21B79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02</a:t>
            </a:r>
          </a:p>
        </p:txBody>
      </p:sp>
      <p:sp>
        <p:nvSpPr>
          <p:cNvPr id="23" name="Google Shape;703;p38">
            <a:extLst>
              <a:ext uri="{FF2B5EF4-FFF2-40B4-BE49-F238E27FC236}">
                <a16:creationId xmlns:a16="http://schemas.microsoft.com/office/drawing/2014/main" id="{9146BD23-297B-4C2D-80C6-2E89731C1023}"/>
              </a:ext>
            </a:extLst>
          </p:cNvPr>
          <p:cNvSpPr txBox="1">
            <a:spLocks/>
          </p:cNvSpPr>
          <p:nvPr/>
        </p:nvSpPr>
        <p:spPr>
          <a:xfrm>
            <a:off x="8290959" y="3583421"/>
            <a:ext cx="734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500" b="1" i="0" u="none" strike="noStrike" cap="none">
                <a:solidFill>
                  <a:srgbClr val="21B79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04</a:t>
            </a:r>
          </a:p>
        </p:txBody>
      </p:sp>
      <p:sp>
        <p:nvSpPr>
          <p:cNvPr id="37" name="Google Shape;662;p36">
            <a:extLst>
              <a:ext uri="{FF2B5EF4-FFF2-40B4-BE49-F238E27FC236}">
                <a16:creationId xmlns:a16="http://schemas.microsoft.com/office/drawing/2014/main" id="{6AB864AB-0A01-4264-A030-D79B903F25E9}"/>
              </a:ext>
            </a:extLst>
          </p:cNvPr>
          <p:cNvSpPr/>
          <p:nvPr/>
        </p:nvSpPr>
        <p:spPr>
          <a:xfrm>
            <a:off x="5377559" y="1382125"/>
            <a:ext cx="391500" cy="391500"/>
          </a:xfrm>
          <a:prstGeom prst="ellipse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62;p36">
            <a:extLst>
              <a:ext uri="{FF2B5EF4-FFF2-40B4-BE49-F238E27FC236}">
                <a16:creationId xmlns:a16="http://schemas.microsoft.com/office/drawing/2014/main" id="{300F642D-C388-448E-B467-C66A50961260}"/>
              </a:ext>
            </a:extLst>
          </p:cNvPr>
          <p:cNvSpPr/>
          <p:nvPr/>
        </p:nvSpPr>
        <p:spPr>
          <a:xfrm>
            <a:off x="5925309" y="1382125"/>
            <a:ext cx="391500" cy="391500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62;p36">
            <a:extLst>
              <a:ext uri="{FF2B5EF4-FFF2-40B4-BE49-F238E27FC236}">
                <a16:creationId xmlns:a16="http://schemas.microsoft.com/office/drawing/2014/main" id="{DA6571AD-D040-410F-988D-482827EF8B41}"/>
              </a:ext>
            </a:extLst>
          </p:cNvPr>
          <p:cNvSpPr/>
          <p:nvPr/>
        </p:nvSpPr>
        <p:spPr>
          <a:xfrm>
            <a:off x="7020809" y="1382125"/>
            <a:ext cx="391500" cy="391500"/>
          </a:xfrm>
          <a:prstGeom prst="ellipse">
            <a:avLst/>
          </a:prstGeom>
          <a:solidFill>
            <a:srgbClr val="2EA936"/>
          </a:solidFill>
          <a:ln w="28575" cap="flat" cmpd="sng">
            <a:solidFill>
              <a:srgbClr val="2EA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62;p36">
            <a:extLst>
              <a:ext uri="{FF2B5EF4-FFF2-40B4-BE49-F238E27FC236}">
                <a16:creationId xmlns:a16="http://schemas.microsoft.com/office/drawing/2014/main" id="{BF89011F-CB48-441A-BAC5-E00E8E1DEC73}"/>
              </a:ext>
            </a:extLst>
          </p:cNvPr>
          <p:cNvSpPr/>
          <p:nvPr/>
        </p:nvSpPr>
        <p:spPr>
          <a:xfrm>
            <a:off x="6473059" y="1382125"/>
            <a:ext cx="391500" cy="391500"/>
          </a:xfrm>
          <a:prstGeom prst="ellipse">
            <a:avLst/>
          </a:prstGeom>
          <a:solidFill>
            <a:srgbClr val="009FDF"/>
          </a:solidFill>
          <a:ln w="28575" cap="flat" cmpd="sng">
            <a:solidFill>
              <a:srgbClr val="009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62;p36">
            <a:extLst>
              <a:ext uri="{FF2B5EF4-FFF2-40B4-BE49-F238E27FC236}">
                <a16:creationId xmlns:a16="http://schemas.microsoft.com/office/drawing/2014/main" id="{99EACCF9-C563-4642-A72C-145D0EC57700}"/>
              </a:ext>
            </a:extLst>
          </p:cNvPr>
          <p:cNvSpPr/>
          <p:nvPr/>
        </p:nvSpPr>
        <p:spPr>
          <a:xfrm>
            <a:off x="7553966" y="1397515"/>
            <a:ext cx="391500" cy="391500"/>
          </a:xfrm>
          <a:prstGeom prst="ellipse">
            <a:avLst/>
          </a:prstGeom>
          <a:solidFill>
            <a:srgbClr val="F29200"/>
          </a:solidFill>
          <a:ln w="28575" cap="flat" cmpd="sng">
            <a:solidFill>
              <a:srgbClr val="F29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898-C603-4FCF-B69C-F62027C1ADD7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3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662;p36">
            <a:extLst>
              <a:ext uri="{FF2B5EF4-FFF2-40B4-BE49-F238E27FC236}">
                <a16:creationId xmlns:a16="http://schemas.microsoft.com/office/drawing/2014/main" id="{6AB864AB-0A01-4264-A030-D79B903F25E9}"/>
              </a:ext>
            </a:extLst>
          </p:cNvPr>
          <p:cNvSpPr/>
          <p:nvPr/>
        </p:nvSpPr>
        <p:spPr>
          <a:xfrm>
            <a:off x="5377559" y="1382125"/>
            <a:ext cx="391500" cy="391500"/>
          </a:xfrm>
          <a:prstGeom prst="ellipse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62;p36">
            <a:extLst>
              <a:ext uri="{FF2B5EF4-FFF2-40B4-BE49-F238E27FC236}">
                <a16:creationId xmlns:a16="http://schemas.microsoft.com/office/drawing/2014/main" id="{300F642D-C388-448E-B467-C66A50961260}"/>
              </a:ext>
            </a:extLst>
          </p:cNvPr>
          <p:cNvSpPr/>
          <p:nvPr/>
        </p:nvSpPr>
        <p:spPr>
          <a:xfrm>
            <a:off x="5925309" y="1382125"/>
            <a:ext cx="391500" cy="391500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62;p36">
            <a:extLst>
              <a:ext uri="{FF2B5EF4-FFF2-40B4-BE49-F238E27FC236}">
                <a16:creationId xmlns:a16="http://schemas.microsoft.com/office/drawing/2014/main" id="{DA6571AD-D040-410F-988D-482827EF8B41}"/>
              </a:ext>
            </a:extLst>
          </p:cNvPr>
          <p:cNvSpPr/>
          <p:nvPr/>
        </p:nvSpPr>
        <p:spPr>
          <a:xfrm>
            <a:off x="7017850" y="1397596"/>
            <a:ext cx="391500" cy="391500"/>
          </a:xfrm>
          <a:prstGeom prst="ellipse">
            <a:avLst/>
          </a:prstGeom>
          <a:solidFill>
            <a:srgbClr val="2EA936"/>
          </a:solidFill>
          <a:ln w="28575" cap="flat" cmpd="sng">
            <a:solidFill>
              <a:srgbClr val="2EA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62;p36">
            <a:extLst>
              <a:ext uri="{FF2B5EF4-FFF2-40B4-BE49-F238E27FC236}">
                <a16:creationId xmlns:a16="http://schemas.microsoft.com/office/drawing/2014/main" id="{BF89011F-CB48-441A-BAC5-E00E8E1DEC73}"/>
              </a:ext>
            </a:extLst>
          </p:cNvPr>
          <p:cNvSpPr/>
          <p:nvPr/>
        </p:nvSpPr>
        <p:spPr>
          <a:xfrm>
            <a:off x="6473059" y="1382125"/>
            <a:ext cx="391500" cy="391500"/>
          </a:xfrm>
          <a:prstGeom prst="ellipse">
            <a:avLst/>
          </a:prstGeom>
          <a:solidFill>
            <a:srgbClr val="009FDF"/>
          </a:solidFill>
          <a:ln w="28575" cap="flat" cmpd="sng">
            <a:solidFill>
              <a:srgbClr val="009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62;p36">
            <a:extLst>
              <a:ext uri="{FF2B5EF4-FFF2-40B4-BE49-F238E27FC236}">
                <a16:creationId xmlns:a16="http://schemas.microsoft.com/office/drawing/2014/main" id="{99EACCF9-C563-4642-A72C-145D0EC57700}"/>
              </a:ext>
            </a:extLst>
          </p:cNvPr>
          <p:cNvSpPr/>
          <p:nvPr/>
        </p:nvSpPr>
        <p:spPr>
          <a:xfrm>
            <a:off x="7568881" y="1397596"/>
            <a:ext cx="391500" cy="391500"/>
          </a:xfrm>
          <a:prstGeom prst="ellipse">
            <a:avLst/>
          </a:prstGeom>
          <a:solidFill>
            <a:srgbClr val="F29200"/>
          </a:solidFill>
          <a:ln w="28575" cap="flat" cmpd="sng">
            <a:solidFill>
              <a:srgbClr val="F29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1BDE-F8AE-4505-AF45-9C609C02CBA4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3</a:t>
            </a:fld>
            <a:endParaRPr lang="cs-CZ"/>
          </a:p>
        </p:txBody>
      </p:sp>
      <p:sp>
        <p:nvSpPr>
          <p:cNvPr id="24" name="Google Shape;757;p40">
            <a:extLst>
              <a:ext uri="{FF2B5EF4-FFF2-40B4-BE49-F238E27FC236}">
                <a16:creationId xmlns:a16="http://schemas.microsoft.com/office/drawing/2014/main" id="{843D70F3-2D0B-46B6-B68E-97F5A640E6CB}"/>
              </a:ext>
            </a:extLst>
          </p:cNvPr>
          <p:cNvSpPr/>
          <p:nvPr/>
        </p:nvSpPr>
        <p:spPr>
          <a:xfrm>
            <a:off x="5237200" y="2162135"/>
            <a:ext cx="1898100" cy="111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758;p40">
            <a:extLst>
              <a:ext uri="{FF2B5EF4-FFF2-40B4-BE49-F238E27FC236}">
                <a16:creationId xmlns:a16="http://schemas.microsoft.com/office/drawing/2014/main" id="{22A479AB-B711-478D-B6AC-E0BB854B0DF3}"/>
              </a:ext>
            </a:extLst>
          </p:cNvPr>
          <p:cNvSpPr txBox="1">
            <a:spLocks/>
          </p:cNvSpPr>
          <p:nvPr/>
        </p:nvSpPr>
        <p:spPr>
          <a:xfrm>
            <a:off x="4048125" y="3360331"/>
            <a:ext cx="7629525" cy="10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5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tabLst/>
              <a:defRPr/>
            </a:pPr>
            <a:r>
              <a:rPr kumimoji="0" lang="cs-CZ" sz="5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Představení společnosti</a:t>
            </a:r>
          </a:p>
        </p:txBody>
      </p:sp>
      <p:sp>
        <p:nvSpPr>
          <p:cNvPr id="26" name="Google Shape;759;p40">
            <a:extLst>
              <a:ext uri="{FF2B5EF4-FFF2-40B4-BE49-F238E27FC236}">
                <a16:creationId xmlns:a16="http://schemas.microsoft.com/office/drawing/2014/main" id="{A7E3C018-3E5B-4A83-833A-9578E7FDD009}"/>
              </a:ext>
            </a:extLst>
          </p:cNvPr>
          <p:cNvSpPr txBox="1">
            <a:spLocks/>
          </p:cNvSpPr>
          <p:nvPr/>
        </p:nvSpPr>
        <p:spPr>
          <a:xfrm>
            <a:off x="5614000" y="2241772"/>
            <a:ext cx="11445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80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M Sans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01</a:t>
            </a:r>
          </a:p>
        </p:txBody>
      </p:sp>
      <p:sp>
        <p:nvSpPr>
          <p:cNvPr id="27" name="Google Shape;760;p40">
            <a:extLst>
              <a:ext uri="{FF2B5EF4-FFF2-40B4-BE49-F238E27FC236}">
                <a16:creationId xmlns:a16="http://schemas.microsoft.com/office/drawing/2014/main" id="{4717286E-0AF6-459F-80A3-13684908995A}"/>
              </a:ext>
            </a:extLst>
          </p:cNvPr>
          <p:cNvSpPr txBox="1">
            <a:spLocks/>
          </p:cNvSpPr>
          <p:nvPr/>
        </p:nvSpPr>
        <p:spPr>
          <a:xfrm>
            <a:off x="4073206" y="4288030"/>
            <a:ext cx="4428956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Začínáme základními informacemi o nás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8662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A71-7B51-4D07-AF4A-D0DEBDB8A110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4</a:t>
            </a:fld>
            <a:endParaRPr lang="cs-CZ"/>
          </a:p>
        </p:txBody>
      </p:sp>
      <p:sp>
        <p:nvSpPr>
          <p:cNvPr id="15" name="Google Shape;788;p41">
            <a:extLst>
              <a:ext uri="{FF2B5EF4-FFF2-40B4-BE49-F238E27FC236}">
                <a16:creationId xmlns:a16="http://schemas.microsoft.com/office/drawing/2014/main" id="{F9860F92-9EF0-42E2-B70B-6E453E52C8D7}"/>
              </a:ext>
            </a:extLst>
          </p:cNvPr>
          <p:cNvSpPr txBox="1">
            <a:spLocks/>
          </p:cNvSpPr>
          <p:nvPr/>
        </p:nvSpPr>
        <p:spPr>
          <a:xfrm>
            <a:off x="713224" y="994361"/>
            <a:ext cx="6238858" cy="133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6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Logaritma s.r.o. člen skupiny </a:t>
            </a:r>
            <a:r>
              <a:rPr kumimoji="0" lang="cs-CZ" sz="16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Ajmas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a.s.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Česká moderní výrobní společnost etablovaná na trhu </a:t>
            </a:r>
            <a:r>
              <a:rPr kumimoji="0" lang="cs-CZ" sz="16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automotive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 a energo výroby více než 14 let.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Společnost sídlí v Olomouckém kraji, konkrétně v obci Moravičany.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6" name="Google Shape;787;p41">
            <a:extLst>
              <a:ext uri="{FF2B5EF4-FFF2-40B4-BE49-F238E27FC236}">
                <a16:creationId xmlns:a16="http://schemas.microsoft.com/office/drawing/2014/main" id="{8905CEC4-BBD1-4508-8B85-57E1CD412884}"/>
              </a:ext>
            </a:extLst>
          </p:cNvPr>
          <p:cNvSpPr txBox="1">
            <a:spLocks/>
          </p:cNvSpPr>
          <p:nvPr/>
        </p:nvSpPr>
        <p:spPr>
          <a:xfrm>
            <a:off x="713224" y="396184"/>
            <a:ext cx="2251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4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 nás</a:t>
            </a:r>
          </a:p>
        </p:txBody>
      </p:sp>
      <p:sp>
        <p:nvSpPr>
          <p:cNvPr id="9" name="Google Shape;788;p41">
            <a:extLst>
              <a:ext uri="{FF2B5EF4-FFF2-40B4-BE49-F238E27FC236}">
                <a16:creationId xmlns:a16="http://schemas.microsoft.com/office/drawing/2014/main" id="{FD77C68A-7977-472B-A626-1EF668A3C9DD}"/>
              </a:ext>
            </a:extLst>
          </p:cNvPr>
          <p:cNvSpPr txBox="1">
            <a:spLocks/>
          </p:cNvSpPr>
          <p:nvPr/>
        </p:nvSpPr>
        <p:spPr>
          <a:xfrm>
            <a:off x="713225" y="3228995"/>
            <a:ext cx="6097150" cy="271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6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kumimoji="0" lang="cs-CZ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Výroba kompletních světlometů pro automobilový průmysl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endParaRPr kumimoji="0" lang="cs-CZ" sz="8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kumimoji="0" lang="cs-CZ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Výroba modulů a sériových skupin pro světlomety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endParaRPr kumimoji="0" lang="cs-CZ" sz="8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kumimoji="0" lang="cs-CZ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Projekty zákaznického balení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endParaRPr kumimoji="0" lang="cs-CZ" sz="8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kumimoji="0" lang="cs-CZ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Výroba a montáž rozvaděčů NN, energetických celků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endParaRPr kumimoji="0" lang="cs-CZ" sz="8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kumimoji="0" lang="cs-CZ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Výroba univerzálních montážních linek a pracovišť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endParaRPr kumimoji="0" lang="cs-CZ" sz="8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kumimoji="0" lang="cs-CZ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Automatizace pracovních linek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endParaRPr kumimoji="0" lang="cs-CZ" sz="16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pic>
        <p:nvPicPr>
          <p:cNvPr id="5" name="Grafický objekt 4" descr="Domov se souvislou výplní">
            <a:extLst>
              <a:ext uri="{FF2B5EF4-FFF2-40B4-BE49-F238E27FC236}">
                <a16:creationId xmlns:a16="http://schemas.microsoft.com/office/drawing/2014/main" id="{0108CF57-8EC6-45F7-85D7-CB432372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004" y="2300736"/>
            <a:ext cx="584088" cy="584088"/>
          </a:xfrm>
          <a:prstGeom prst="rect">
            <a:avLst/>
          </a:prstGeom>
        </p:spPr>
      </p:pic>
      <p:sp>
        <p:nvSpPr>
          <p:cNvPr id="12" name="Google Shape;787;p41">
            <a:extLst>
              <a:ext uri="{FF2B5EF4-FFF2-40B4-BE49-F238E27FC236}">
                <a16:creationId xmlns:a16="http://schemas.microsoft.com/office/drawing/2014/main" id="{053D4863-F48B-4888-B936-97A01CE8A37A}"/>
              </a:ext>
            </a:extLst>
          </p:cNvPr>
          <p:cNvSpPr txBox="1">
            <a:spLocks/>
          </p:cNvSpPr>
          <p:nvPr/>
        </p:nvSpPr>
        <p:spPr>
          <a:xfrm>
            <a:off x="1558918" y="2278416"/>
            <a:ext cx="5393164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4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Lokace Moravičany, Mohelnice</a:t>
            </a:r>
          </a:p>
        </p:txBody>
      </p:sp>
      <p:sp>
        <p:nvSpPr>
          <p:cNvPr id="17" name="Google Shape;1429;p57">
            <a:extLst>
              <a:ext uri="{FF2B5EF4-FFF2-40B4-BE49-F238E27FC236}">
                <a16:creationId xmlns:a16="http://schemas.microsoft.com/office/drawing/2014/main" id="{F439E492-DF25-48F8-8222-A2A7FB894A07}"/>
              </a:ext>
            </a:extLst>
          </p:cNvPr>
          <p:cNvSpPr/>
          <p:nvPr/>
        </p:nvSpPr>
        <p:spPr>
          <a:xfrm>
            <a:off x="7906917" y="1652873"/>
            <a:ext cx="819811" cy="804096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416;p57">
            <a:extLst>
              <a:ext uri="{FF2B5EF4-FFF2-40B4-BE49-F238E27FC236}">
                <a16:creationId xmlns:a16="http://schemas.microsoft.com/office/drawing/2014/main" id="{157F7609-6893-4DA8-A089-97880574ADB4}"/>
              </a:ext>
            </a:extLst>
          </p:cNvPr>
          <p:cNvSpPr/>
          <p:nvPr/>
        </p:nvSpPr>
        <p:spPr>
          <a:xfrm rot="10800000">
            <a:off x="7213148" y="2890004"/>
            <a:ext cx="829793" cy="804096"/>
          </a:xfrm>
          <a:prstGeom prst="arc">
            <a:avLst>
              <a:gd name="adj1" fmla="val 5436344"/>
              <a:gd name="adj2" fmla="val 5429274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433;p57">
            <a:extLst>
              <a:ext uri="{FF2B5EF4-FFF2-40B4-BE49-F238E27FC236}">
                <a16:creationId xmlns:a16="http://schemas.microsoft.com/office/drawing/2014/main" id="{B945BC7A-5F43-4481-8EA0-5907E278D52B}"/>
              </a:ext>
            </a:extLst>
          </p:cNvPr>
          <p:cNvSpPr txBox="1"/>
          <p:nvPr/>
        </p:nvSpPr>
        <p:spPr>
          <a:xfrm>
            <a:off x="8923353" y="2087167"/>
            <a:ext cx="2083106" cy="33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zaměstnanců</a:t>
            </a:r>
            <a:r>
              <a:rPr lang="cs-CZ" sz="1600" b="1" kern="0">
                <a:latin typeface="DM Sans"/>
                <a:ea typeface="DM Sans"/>
                <a:cs typeface="DM Sans"/>
                <a:sym typeface="DM Sans"/>
              </a:rPr>
              <a:t> </a:t>
            </a:r>
            <a:endParaRPr sz="16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1434;p57">
            <a:extLst>
              <a:ext uri="{FF2B5EF4-FFF2-40B4-BE49-F238E27FC236}">
                <a16:creationId xmlns:a16="http://schemas.microsoft.com/office/drawing/2014/main" id="{A4274837-5718-47C1-9C41-06E8166573AD}"/>
              </a:ext>
            </a:extLst>
          </p:cNvPr>
          <p:cNvSpPr txBox="1"/>
          <p:nvPr/>
        </p:nvSpPr>
        <p:spPr>
          <a:xfrm>
            <a:off x="8923353" y="1821956"/>
            <a:ext cx="7116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120</a:t>
            </a:r>
            <a:endParaRPr sz="2400"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Google Shape;1435;p57">
            <a:extLst>
              <a:ext uri="{FF2B5EF4-FFF2-40B4-BE49-F238E27FC236}">
                <a16:creationId xmlns:a16="http://schemas.microsoft.com/office/drawing/2014/main" id="{63C39BF6-E19D-48EE-BF1C-C376ECA96E4F}"/>
              </a:ext>
            </a:extLst>
          </p:cNvPr>
          <p:cNvSpPr txBox="1"/>
          <p:nvPr/>
        </p:nvSpPr>
        <p:spPr>
          <a:xfrm>
            <a:off x="8193365" y="2971082"/>
            <a:ext cx="2495836" cy="83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3 výrobní lokace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&gt; 11.000m2</a:t>
            </a:r>
            <a:endParaRPr sz="2400" b="1" kern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0" name="Google Shape;1450;p57">
            <a:extLst>
              <a:ext uri="{FF2B5EF4-FFF2-40B4-BE49-F238E27FC236}">
                <a16:creationId xmlns:a16="http://schemas.microsoft.com/office/drawing/2014/main" id="{1B1D0861-938B-4D95-9714-BC2BE3DC9109}"/>
              </a:ext>
            </a:extLst>
          </p:cNvPr>
          <p:cNvGrpSpPr/>
          <p:nvPr/>
        </p:nvGrpSpPr>
        <p:grpSpPr>
          <a:xfrm>
            <a:off x="8088003" y="1825598"/>
            <a:ext cx="450137" cy="452818"/>
            <a:chOff x="3599700" y="1954475"/>
            <a:chExt cx="296175" cy="295400"/>
          </a:xfrm>
          <a:solidFill>
            <a:srgbClr val="FFDE00"/>
          </a:solidFill>
        </p:grpSpPr>
        <p:sp>
          <p:nvSpPr>
            <p:cNvPr id="31" name="Google Shape;1451;p57">
              <a:extLst>
                <a:ext uri="{FF2B5EF4-FFF2-40B4-BE49-F238E27FC236}">
                  <a16:creationId xmlns:a16="http://schemas.microsoft.com/office/drawing/2014/main" id="{20A0FAF1-AB1D-4D53-B29E-2BBE26929DBE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52;p57">
              <a:extLst>
                <a:ext uri="{FF2B5EF4-FFF2-40B4-BE49-F238E27FC236}">
                  <a16:creationId xmlns:a16="http://schemas.microsoft.com/office/drawing/2014/main" id="{74B776C6-F4BD-49A1-9635-D01DAB311396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53;p57">
              <a:extLst>
                <a:ext uri="{FF2B5EF4-FFF2-40B4-BE49-F238E27FC236}">
                  <a16:creationId xmlns:a16="http://schemas.microsoft.com/office/drawing/2014/main" id="{58F09049-DB2B-424E-ADD9-98B1D0FE4FAB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1462;p57">
            <a:extLst>
              <a:ext uri="{FF2B5EF4-FFF2-40B4-BE49-F238E27FC236}">
                <a16:creationId xmlns:a16="http://schemas.microsoft.com/office/drawing/2014/main" id="{0929CDB9-6C05-4A7A-B5B3-9DF4FE722CC9}"/>
              </a:ext>
            </a:extLst>
          </p:cNvPr>
          <p:cNvSpPr/>
          <p:nvPr/>
        </p:nvSpPr>
        <p:spPr>
          <a:xfrm rot="10800000">
            <a:off x="7918416" y="1652872"/>
            <a:ext cx="819812" cy="804097"/>
          </a:xfrm>
          <a:prstGeom prst="arc">
            <a:avLst>
              <a:gd name="adj1" fmla="val 5436344"/>
              <a:gd name="adj2" fmla="val 1931870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1429;p57">
            <a:extLst>
              <a:ext uri="{FF2B5EF4-FFF2-40B4-BE49-F238E27FC236}">
                <a16:creationId xmlns:a16="http://schemas.microsoft.com/office/drawing/2014/main" id="{65CA2264-1E38-403B-8BD5-7BDBB1551B59}"/>
              </a:ext>
            </a:extLst>
          </p:cNvPr>
          <p:cNvSpPr/>
          <p:nvPr/>
        </p:nvSpPr>
        <p:spPr>
          <a:xfrm>
            <a:off x="7218140" y="2894884"/>
            <a:ext cx="819811" cy="799216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Grafický objekt 7" descr="Tři kruhy, z nichž každý obsahuje soustředné kruhy.">
            <a:extLst>
              <a:ext uri="{FF2B5EF4-FFF2-40B4-BE49-F238E27FC236}">
                <a16:creationId xmlns:a16="http://schemas.microsoft.com/office/drawing/2014/main" id="{9FA1B097-5FDB-429A-9F03-503B97C7A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0466" y="-124405"/>
            <a:ext cx="2283360" cy="2283360"/>
          </a:xfrm>
          <a:prstGeom prst="rect">
            <a:avLst/>
          </a:prstGeom>
        </p:spPr>
      </p:pic>
      <p:pic>
        <p:nvPicPr>
          <p:cNvPr id="11" name="Grafický objekt 10" descr="Sklad obrys">
            <a:extLst>
              <a:ext uri="{FF2B5EF4-FFF2-40B4-BE49-F238E27FC236}">
                <a16:creationId xmlns:a16="http://schemas.microsoft.com/office/drawing/2014/main" id="{B8BADF91-F02E-491E-9731-7CF9AF147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2891" y="2961619"/>
            <a:ext cx="586072" cy="586072"/>
          </a:xfrm>
          <a:prstGeom prst="rect">
            <a:avLst/>
          </a:prstGeom>
        </p:spPr>
      </p:pic>
      <p:sp>
        <p:nvSpPr>
          <p:cNvPr id="47" name="Google Shape;1429;p57">
            <a:extLst>
              <a:ext uri="{FF2B5EF4-FFF2-40B4-BE49-F238E27FC236}">
                <a16:creationId xmlns:a16="http://schemas.microsoft.com/office/drawing/2014/main" id="{759374FD-37B3-4A3D-8E8B-A1D73AAC1B60}"/>
              </a:ext>
            </a:extLst>
          </p:cNvPr>
          <p:cNvSpPr/>
          <p:nvPr/>
        </p:nvSpPr>
        <p:spPr>
          <a:xfrm>
            <a:off x="10596553" y="4094312"/>
            <a:ext cx="819811" cy="799216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1416;p57">
            <a:extLst>
              <a:ext uri="{FF2B5EF4-FFF2-40B4-BE49-F238E27FC236}">
                <a16:creationId xmlns:a16="http://schemas.microsoft.com/office/drawing/2014/main" id="{8B2CB690-2B67-40E6-847A-D9C5F69BFC4C}"/>
              </a:ext>
            </a:extLst>
          </p:cNvPr>
          <p:cNvSpPr/>
          <p:nvPr/>
        </p:nvSpPr>
        <p:spPr>
          <a:xfrm rot="10800000">
            <a:off x="10591561" y="4094312"/>
            <a:ext cx="829793" cy="804096"/>
          </a:xfrm>
          <a:prstGeom prst="arc">
            <a:avLst>
              <a:gd name="adj1" fmla="val 5436344"/>
              <a:gd name="adj2" fmla="val 20677267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16;p57">
            <a:extLst>
              <a:ext uri="{FF2B5EF4-FFF2-40B4-BE49-F238E27FC236}">
                <a16:creationId xmlns:a16="http://schemas.microsoft.com/office/drawing/2014/main" id="{6261F241-6675-4021-896F-18F68CF23596}"/>
              </a:ext>
            </a:extLst>
          </p:cNvPr>
          <p:cNvSpPr/>
          <p:nvPr/>
        </p:nvSpPr>
        <p:spPr>
          <a:xfrm rot="10800000">
            <a:off x="7508511" y="5104431"/>
            <a:ext cx="829793" cy="804096"/>
          </a:xfrm>
          <a:prstGeom prst="arc">
            <a:avLst>
              <a:gd name="adj1" fmla="val 5436344"/>
              <a:gd name="adj2" fmla="val 16136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1429;p57">
            <a:extLst>
              <a:ext uri="{FF2B5EF4-FFF2-40B4-BE49-F238E27FC236}">
                <a16:creationId xmlns:a16="http://schemas.microsoft.com/office/drawing/2014/main" id="{04590FAE-872E-4EF9-BD94-D40D769F1403}"/>
              </a:ext>
            </a:extLst>
          </p:cNvPr>
          <p:cNvSpPr/>
          <p:nvPr/>
        </p:nvSpPr>
        <p:spPr>
          <a:xfrm>
            <a:off x="7508511" y="5101350"/>
            <a:ext cx="819811" cy="799216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1435;p57">
            <a:extLst>
              <a:ext uri="{FF2B5EF4-FFF2-40B4-BE49-F238E27FC236}">
                <a16:creationId xmlns:a16="http://schemas.microsoft.com/office/drawing/2014/main" id="{3283D923-7CD4-4261-8926-3589DFDB8ED7}"/>
              </a:ext>
            </a:extLst>
          </p:cNvPr>
          <p:cNvSpPr txBox="1"/>
          <p:nvPr/>
        </p:nvSpPr>
        <p:spPr>
          <a:xfrm>
            <a:off x="7918416" y="4094312"/>
            <a:ext cx="2495836" cy="83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CCC projekty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ISO certifikace</a:t>
            </a:r>
          </a:p>
        </p:txBody>
      </p:sp>
      <p:pic>
        <p:nvPicPr>
          <p:cNvPr id="52" name="Grafický objekt 51" descr="Smlouva se souvislou výplní">
            <a:extLst>
              <a:ext uri="{FF2B5EF4-FFF2-40B4-BE49-F238E27FC236}">
                <a16:creationId xmlns:a16="http://schemas.microsoft.com/office/drawing/2014/main" id="{52E8B32E-AC1F-4E55-89DF-B853965DE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7199" y="4224662"/>
            <a:ext cx="538515" cy="538515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478611D-C0E8-4E27-8900-75BC49519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7586878" y="5340238"/>
            <a:ext cx="663076" cy="306035"/>
          </a:xfrm>
          <a:prstGeom prst="rect">
            <a:avLst/>
          </a:prstGeom>
        </p:spPr>
      </p:pic>
      <p:sp>
        <p:nvSpPr>
          <p:cNvPr id="55" name="Google Shape;1435;p57">
            <a:extLst>
              <a:ext uri="{FF2B5EF4-FFF2-40B4-BE49-F238E27FC236}">
                <a16:creationId xmlns:a16="http://schemas.microsoft.com/office/drawing/2014/main" id="{087E15C5-856A-4D38-AEF5-2E82321A089F}"/>
              </a:ext>
            </a:extLst>
          </p:cNvPr>
          <p:cNvSpPr txBox="1"/>
          <p:nvPr/>
        </p:nvSpPr>
        <p:spPr>
          <a:xfrm>
            <a:off x="8538140" y="5229609"/>
            <a:ext cx="2856762" cy="83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400" b="1" kern="0">
                <a:latin typeface="DM Sans"/>
                <a:ea typeface="DM Sans"/>
                <a:cs typeface="DM Sans"/>
                <a:sym typeface="DM Sans"/>
              </a:rPr>
              <a:t>standardy VDA 6.3</a:t>
            </a:r>
          </a:p>
        </p:txBody>
      </p:sp>
    </p:spTree>
    <p:extLst>
      <p:ext uri="{BB962C8B-B14F-4D97-AF65-F5344CB8AC3E}">
        <p14:creationId xmlns:p14="http://schemas.microsoft.com/office/powerpoint/2010/main" val="179910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807;p42">
            <a:extLst>
              <a:ext uri="{FF2B5EF4-FFF2-40B4-BE49-F238E27FC236}">
                <a16:creationId xmlns:a16="http://schemas.microsoft.com/office/drawing/2014/main" id="{795DD130-F05C-428C-98EE-D078BFF0C9AA}"/>
              </a:ext>
            </a:extLst>
          </p:cNvPr>
          <p:cNvCxnSpPr>
            <a:cxnSpLocks/>
          </p:cNvCxnSpPr>
          <p:nvPr/>
        </p:nvCxnSpPr>
        <p:spPr>
          <a:xfrm flipV="1">
            <a:off x="633148" y="2093919"/>
            <a:ext cx="10882577" cy="6526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37F2-742F-465F-BDB3-B9DCD8FE9152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5</a:t>
            </a:fld>
            <a:endParaRPr lang="cs-CZ"/>
          </a:p>
        </p:txBody>
      </p:sp>
      <p:sp>
        <p:nvSpPr>
          <p:cNvPr id="21" name="Google Shape;838;p43">
            <a:extLst>
              <a:ext uri="{FF2B5EF4-FFF2-40B4-BE49-F238E27FC236}">
                <a16:creationId xmlns:a16="http://schemas.microsoft.com/office/drawing/2014/main" id="{24DC5583-8111-49F4-B576-90757B80E713}"/>
              </a:ext>
            </a:extLst>
          </p:cNvPr>
          <p:cNvSpPr txBox="1">
            <a:spLocks/>
          </p:cNvSpPr>
          <p:nvPr/>
        </p:nvSpPr>
        <p:spPr>
          <a:xfrm>
            <a:off x="713225" y="301503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Naše historie</a:t>
            </a:r>
          </a:p>
        </p:txBody>
      </p:sp>
      <p:sp>
        <p:nvSpPr>
          <p:cNvPr id="24" name="Google Shape;809;p42">
            <a:extLst>
              <a:ext uri="{FF2B5EF4-FFF2-40B4-BE49-F238E27FC236}">
                <a16:creationId xmlns:a16="http://schemas.microsoft.com/office/drawing/2014/main" id="{E5AC49DB-0FCA-46E1-9783-2A196248126A}"/>
              </a:ext>
            </a:extLst>
          </p:cNvPr>
          <p:cNvSpPr txBox="1"/>
          <p:nvPr/>
        </p:nvSpPr>
        <p:spPr>
          <a:xfrm>
            <a:off x="138420" y="1677973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>
                <a:latin typeface="DM Sans"/>
                <a:ea typeface="DM Sans"/>
                <a:cs typeface="DM Sans"/>
                <a:sym typeface="DM Sans"/>
              </a:rPr>
              <a:t>200</a:t>
            </a: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8-2011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810;p42">
            <a:extLst>
              <a:ext uri="{FF2B5EF4-FFF2-40B4-BE49-F238E27FC236}">
                <a16:creationId xmlns:a16="http://schemas.microsoft.com/office/drawing/2014/main" id="{2DCF2158-F015-4495-AC4A-0B47EC9E1258}"/>
              </a:ext>
            </a:extLst>
          </p:cNvPr>
          <p:cNvSpPr txBox="1"/>
          <p:nvPr/>
        </p:nvSpPr>
        <p:spPr>
          <a:xfrm>
            <a:off x="633148" y="2299488"/>
            <a:ext cx="6110552" cy="363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1948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Mohelnice – vznik společnosti p. </a:t>
            </a:r>
            <a:r>
              <a:rPr lang="cs-CZ" sz="1400" kern="0" dirty="0" err="1">
                <a:latin typeface="DM Sans"/>
                <a:ea typeface="DM Sans"/>
                <a:cs typeface="DM Sans"/>
                <a:sym typeface="DM Sans"/>
              </a:rPr>
              <a:t>Šincla</a:t>
            </a: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 s názvem </a:t>
            </a:r>
            <a:r>
              <a:rPr lang="cs-CZ" sz="1400" kern="0" dirty="0" err="1">
                <a:latin typeface="DM Sans"/>
                <a:ea typeface="DM Sans"/>
                <a:cs typeface="DM Sans"/>
                <a:sym typeface="DM Sans"/>
              </a:rPr>
              <a:t>Logarex</a:t>
            </a: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, 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specializace na výrobu logaritmických pravítek.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2008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Převzetí </a:t>
            </a:r>
            <a:r>
              <a:rPr lang="cs-CZ" sz="1400" kern="0" dirty="0" err="1">
                <a:latin typeface="DM Sans"/>
                <a:ea typeface="DM Sans"/>
                <a:cs typeface="DM Sans"/>
                <a:sym typeface="DM Sans"/>
              </a:rPr>
              <a:t>Logarexu</a:t>
            </a: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 panem Petrem Kubou a založení společnosti KERN Mohelnice a.s., začátek montáže dílů pro automobilový průmysl.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2009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Přejmenování na Logaritma a.s.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2010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Moravičany-zakoupení prostor bývalé továrny pana KRATOCHVÍLA.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30. léta 20. století výrobu dřevěných párátek, kolíčků a kopyt / BAŤA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2012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Rekonstrukce staré továrny za pomocí dotací EU na moderní výrobní, administrativní a skladové prostory</a:t>
            </a:r>
          </a:p>
        </p:txBody>
      </p:sp>
      <p:sp>
        <p:nvSpPr>
          <p:cNvPr id="32" name="Google Shape;809;p42">
            <a:extLst>
              <a:ext uri="{FF2B5EF4-FFF2-40B4-BE49-F238E27FC236}">
                <a16:creationId xmlns:a16="http://schemas.microsoft.com/office/drawing/2014/main" id="{30FBD9AD-EDCF-4586-9213-76EAE3D25841}"/>
              </a:ext>
            </a:extLst>
          </p:cNvPr>
          <p:cNvSpPr txBox="1"/>
          <p:nvPr/>
        </p:nvSpPr>
        <p:spPr>
          <a:xfrm>
            <a:off x="7930504" y="1634747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2012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781F36C-F98E-47A5-BB91-B74ED942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478" y="1121918"/>
            <a:ext cx="1286247" cy="918942"/>
          </a:xfrm>
          <a:prstGeom prst="rect">
            <a:avLst/>
          </a:prstGeom>
        </p:spPr>
      </p:pic>
      <p:pic>
        <p:nvPicPr>
          <p:cNvPr id="65" name="Grafický objekt 64" descr="Šipky ve tvaru V se souvislou výplní">
            <a:extLst>
              <a:ext uri="{FF2B5EF4-FFF2-40B4-BE49-F238E27FC236}">
                <a16:creationId xmlns:a16="http://schemas.microsoft.com/office/drawing/2014/main" id="{A6216DE4-85FF-426A-9FCE-ADDF887E9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201" y="1528674"/>
            <a:ext cx="608611" cy="608611"/>
          </a:xfrm>
          <a:prstGeom prst="rect">
            <a:avLst/>
          </a:prstGeom>
        </p:spPr>
      </p:pic>
      <p:pic>
        <p:nvPicPr>
          <p:cNvPr id="67" name="Grafický objekt 66" descr="Šipky ve tvaru V obrys">
            <a:extLst>
              <a:ext uri="{FF2B5EF4-FFF2-40B4-BE49-F238E27FC236}">
                <a16:creationId xmlns:a16="http://schemas.microsoft.com/office/drawing/2014/main" id="{785FA3EA-F086-49E4-AF5C-717443682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6194" y="1486850"/>
            <a:ext cx="608611" cy="608611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20D707DA-5261-41A9-AAC0-9CE09866DD1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6050" y="2561332"/>
            <a:ext cx="5174409" cy="3158516"/>
          </a:xfrm>
          <a:prstGeom prst="rect">
            <a:avLst/>
          </a:prstGeom>
          <a:ln w="31750">
            <a:solidFill>
              <a:srgbClr val="FFDE00"/>
            </a:solidFill>
          </a:ln>
        </p:spPr>
      </p:pic>
    </p:spTree>
    <p:extLst>
      <p:ext uri="{BB962C8B-B14F-4D97-AF65-F5344CB8AC3E}">
        <p14:creationId xmlns:p14="http://schemas.microsoft.com/office/powerpoint/2010/main" val="328958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807;p42">
            <a:extLst>
              <a:ext uri="{FF2B5EF4-FFF2-40B4-BE49-F238E27FC236}">
                <a16:creationId xmlns:a16="http://schemas.microsoft.com/office/drawing/2014/main" id="{795DD130-F05C-428C-98EE-D078BFF0C9AA}"/>
              </a:ext>
            </a:extLst>
          </p:cNvPr>
          <p:cNvCxnSpPr>
            <a:cxnSpLocks/>
          </p:cNvCxnSpPr>
          <p:nvPr/>
        </p:nvCxnSpPr>
        <p:spPr>
          <a:xfrm>
            <a:off x="1544109" y="2159184"/>
            <a:ext cx="1706475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37F2-742F-465F-BDB3-B9DCD8FE9152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6</a:t>
            </a:fld>
            <a:endParaRPr lang="cs-CZ"/>
          </a:p>
        </p:txBody>
      </p:sp>
      <p:sp>
        <p:nvSpPr>
          <p:cNvPr id="21" name="Google Shape;838;p43">
            <a:extLst>
              <a:ext uri="{FF2B5EF4-FFF2-40B4-BE49-F238E27FC236}">
                <a16:creationId xmlns:a16="http://schemas.microsoft.com/office/drawing/2014/main" id="{24DC5583-8111-49F4-B576-90757B80E713}"/>
              </a:ext>
            </a:extLst>
          </p:cNvPr>
          <p:cNvSpPr txBox="1">
            <a:spLocks/>
          </p:cNvSpPr>
          <p:nvPr/>
        </p:nvSpPr>
        <p:spPr>
          <a:xfrm>
            <a:off x="713225" y="301503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Rozvoj společnosti</a:t>
            </a:r>
          </a:p>
        </p:txBody>
      </p:sp>
      <p:sp>
        <p:nvSpPr>
          <p:cNvPr id="24" name="Google Shape;809;p42">
            <a:extLst>
              <a:ext uri="{FF2B5EF4-FFF2-40B4-BE49-F238E27FC236}">
                <a16:creationId xmlns:a16="http://schemas.microsoft.com/office/drawing/2014/main" id="{E5AC49DB-0FCA-46E1-9783-2A196248126A}"/>
              </a:ext>
            </a:extLst>
          </p:cNvPr>
          <p:cNvSpPr txBox="1"/>
          <p:nvPr/>
        </p:nvSpPr>
        <p:spPr>
          <a:xfrm>
            <a:off x="91847" y="1210862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>
                <a:latin typeface="DM Sans"/>
                <a:ea typeface="DM Sans"/>
                <a:cs typeface="DM Sans"/>
                <a:sym typeface="DM Sans"/>
              </a:rPr>
              <a:t>200</a:t>
            </a: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8-2011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810;p42">
            <a:extLst>
              <a:ext uri="{FF2B5EF4-FFF2-40B4-BE49-F238E27FC236}">
                <a16:creationId xmlns:a16="http://schemas.microsoft.com/office/drawing/2014/main" id="{2DCF2158-F015-4495-AC4A-0B47EC9E1258}"/>
              </a:ext>
            </a:extLst>
          </p:cNvPr>
          <p:cNvSpPr txBox="1"/>
          <p:nvPr/>
        </p:nvSpPr>
        <p:spPr>
          <a:xfrm>
            <a:off x="633148" y="2632108"/>
            <a:ext cx="1810772" cy="3301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2008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Vznik KERN a.s. v Mohelnici, zahájení spolupráce s HELLA (skupinky).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2009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Certifikace ISO 9001, 14001 a 18001. 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latin typeface="DM Sans"/>
                <a:ea typeface="DM Sans"/>
                <a:cs typeface="DM Sans"/>
                <a:sym typeface="DM Sans"/>
              </a:rPr>
              <a:t>Logaritma a.s.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2010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Montáž prvních světlometů / relokace.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2011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Technologický  rozvoj</a:t>
            </a:r>
            <a:endParaRPr sz="1400" kern="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Grafický objekt 4" descr="Odznak 1 se souvislou výplní">
            <a:extLst>
              <a:ext uri="{FF2B5EF4-FFF2-40B4-BE49-F238E27FC236}">
                <a16:creationId xmlns:a16="http://schemas.microsoft.com/office/drawing/2014/main" id="{F39F156C-F929-48BC-8A3A-75708D4DE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543" y="1880814"/>
            <a:ext cx="564108" cy="564108"/>
          </a:xfrm>
          <a:prstGeom prst="rect">
            <a:avLst/>
          </a:prstGeo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15A3DA75-CBF9-4747-AD64-CE87DB3C5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1349" y="1877129"/>
            <a:ext cx="564109" cy="564109"/>
          </a:xfrm>
          <a:prstGeom prst="rect">
            <a:avLst/>
          </a:prstGeom>
        </p:spPr>
      </p:pic>
      <p:cxnSp>
        <p:nvCxnSpPr>
          <p:cNvPr id="27" name="Google Shape;807;p42">
            <a:extLst>
              <a:ext uri="{FF2B5EF4-FFF2-40B4-BE49-F238E27FC236}">
                <a16:creationId xmlns:a16="http://schemas.microsoft.com/office/drawing/2014/main" id="{CE2AC8D4-00FA-4E15-82E0-21BFE1DC5BF9}"/>
              </a:ext>
            </a:extLst>
          </p:cNvPr>
          <p:cNvCxnSpPr>
            <a:cxnSpLocks/>
          </p:cNvCxnSpPr>
          <p:nvPr/>
        </p:nvCxnSpPr>
        <p:spPr>
          <a:xfrm>
            <a:off x="3805458" y="2156937"/>
            <a:ext cx="1706475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809;p42">
            <a:extLst>
              <a:ext uri="{FF2B5EF4-FFF2-40B4-BE49-F238E27FC236}">
                <a16:creationId xmlns:a16="http://schemas.microsoft.com/office/drawing/2014/main" id="{30FBD9AD-EDCF-4586-9213-76EAE3D25841}"/>
              </a:ext>
            </a:extLst>
          </p:cNvPr>
          <p:cNvSpPr txBox="1"/>
          <p:nvPr/>
        </p:nvSpPr>
        <p:spPr>
          <a:xfrm>
            <a:off x="2353195" y="1228838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2012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DD24B3C-B386-4369-A895-13A17CE5B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814" y="2329661"/>
            <a:ext cx="591363" cy="4633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19EE094-7B99-4AC5-8A4F-69EFF8808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263" y="2286032"/>
            <a:ext cx="697298" cy="107937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81F36C-F98E-47A5-BB91-B74ED9426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607" y="1174977"/>
            <a:ext cx="1286247" cy="918942"/>
          </a:xfrm>
          <a:prstGeom prst="rect">
            <a:avLst/>
          </a:prstGeom>
        </p:spPr>
      </p:pic>
      <p:sp>
        <p:nvSpPr>
          <p:cNvPr id="33" name="Google Shape;810;p42">
            <a:extLst>
              <a:ext uri="{FF2B5EF4-FFF2-40B4-BE49-F238E27FC236}">
                <a16:creationId xmlns:a16="http://schemas.microsoft.com/office/drawing/2014/main" id="{15C6423F-642F-4661-9F39-DA518E7E39CA}"/>
              </a:ext>
            </a:extLst>
          </p:cNvPr>
          <p:cNvSpPr txBox="1"/>
          <p:nvPr/>
        </p:nvSpPr>
        <p:spPr>
          <a:xfrm>
            <a:off x="3241349" y="2632108"/>
            <a:ext cx="1810772" cy="3301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2012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Přesun – nové výrobní prostory a sídlo společnosti v Moravičanech.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Navýšení výrobních a personálních kapacit.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Nové relokace od zákazníka BMW.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Výrobní lokace: Moravičany, Mohelnice, Rýmařov.</a:t>
            </a:r>
            <a:endParaRPr sz="1400" kern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" name="Grafický objekt 15" descr="Odznak 3 se souvislou výplní">
            <a:extLst>
              <a:ext uri="{FF2B5EF4-FFF2-40B4-BE49-F238E27FC236}">
                <a16:creationId xmlns:a16="http://schemas.microsoft.com/office/drawing/2014/main" id="{0129DA7B-B93C-42B0-8A94-45750CCDC6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2698" y="1885660"/>
            <a:ext cx="593302" cy="555578"/>
          </a:xfrm>
          <a:prstGeom prst="rect">
            <a:avLst/>
          </a:prstGeom>
        </p:spPr>
      </p:pic>
      <p:pic>
        <p:nvPicPr>
          <p:cNvPr id="18" name="Grafický objekt 17" descr="Odznak 4 se souvislou výplní">
            <a:extLst>
              <a:ext uri="{FF2B5EF4-FFF2-40B4-BE49-F238E27FC236}">
                <a16:creationId xmlns:a16="http://schemas.microsoft.com/office/drawing/2014/main" id="{AC9A9887-9A96-48D5-BD55-832ED09D44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22435" y="1885660"/>
            <a:ext cx="564109" cy="564109"/>
          </a:xfrm>
          <a:prstGeom prst="rect">
            <a:avLst/>
          </a:prstGeom>
        </p:spPr>
      </p:pic>
      <p:pic>
        <p:nvPicPr>
          <p:cNvPr id="20" name="Grafický objekt 19" descr="Odznak 5 se souvislou výplní">
            <a:extLst>
              <a:ext uri="{FF2B5EF4-FFF2-40B4-BE49-F238E27FC236}">
                <a16:creationId xmlns:a16="http://schemas.microsoft.com/office/drawing/2014/main" id="{8ACF9FF3-68A1-45BA-B076-1A4523DA5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83782" y="1892279"/>
            <a:ext cx="564109" cy="564109"/>
          </a:xfrm>
          <a:prstGeom prst="rect">
            <a:avLst/>
          </a:prstGeom>
        </p:spPr>
      </p:pic>
      <p:pic>
        <p:nvPicPr>
          <p:cNvPr id="35" name="Grafický objekt 34" descr="Exponenciální graf se souvislou výplní">
            <a:extLst>
              <a:ext uri="{FF2B5EF4-FFF2-40B4-BE49-F238E27FC236}">
                <a16:creationId xmlns:a16="http://schemas.microsoft.com/office/drawing/2014/main" id="{BEDAEF9B-759B-4B15-8F1A-178227D975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44300" y="594565"/>
            <a:ext cx="718928" cy="718928"/>
          </a:xfrm>
          <a:prstGeom prst="rect">
            <a:avLst/>
          </a:prstGeom>
        </p:spPr>
      </p:pic>
      <p:cxnSp>
        <p:nvCxnSpPr>
          <p:cNvPr id="39" name="Google Shape;807;p42">
            <a:extLst>
              <a:ext uri="{FF2B5EF4-FFF2-40B4-BE49-F238E27FC236}">
                <a16:creationId xmlns:a16="http://schemas.microsoft.com/office/drawing/2014/main" id="{ABFCBA30-9CB4-4B9D-A4C5-D3654F14CD2A}"/>
              </a:ext>
            </a:extLst>
          </p:cNvPr>
          <p:cNvCxnSpPr>
            <a:cxnSpLocks/>
          </p:cNvCxnSpPr>
          <p:nvPr/>
        </p:nvCxnSpPr>
        <p:spPr>
          <a:xfrm>
            <a:off x="6096000" y="2174334"/>
            <a:ext cx="1706475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07;p42">
            <a:extLst>
              <a:ext uri="{FF2B5EF4-FFF2-40B4-BE49-F238E27FC236}">
                <a16:creationId xmlns:a16="http://schemas.microsoft.com/office/drawing/2014/main" id="{F687CDCF-811E-414E-81C9-03B488D9EA79}"/>
              </a:ext>
            </a:extLst>
          </p:cNvPr>
          <p:cNvCxnSpPr>
            <a:cxnSpLocks/>
          </p:cNvCxnSpPr>
          <p:nvPr/>
        </p:nvCxnSpPr>
        <p:spPr>
          <a:xfrm>
            <a:off x="8386544" y="2176353"/>
            <a:ext cx="1706475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809;p42">
            <a:extLst>
              <a:ext uri="{FF2B5EF4-FFF2-40B4-BE49-F238E27FC236}">
                <a16:creationId xmlns:a16="http://schemas.microsoft.com/office/drawing/2014/main" id="{A940FE63-61F5-41C1-93C6-3325D46EB47A}"/>
              </a:ext>
            </a:extLst>
          </p:cNvPr>
          <p:cNvSpPr txBox="1"/>
          <p:nvPr/>
        </p:nvSpPr>
        <p:spPr>
          <a:xfrm>
            <a:off x="4658695" y="1228838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2016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" name="Google Shape;810;p42">
            <a:extLst>
              <a:ext uri="{FF2B5EF4-FFF2-40B4-BE49-F238E27FC236}">
                <a16:creationId xmlns:a16="http://schemas.microsoft.com/office/drawing/2014/main" id="{CDABDD36-C9EF-47FC-B1F6-5D59D83DF1BF}"/>
              </a:ext>
            </a:extLst>
          </p:cNvPr>
          <p:cNvSpPr txBox="1"/>
          <p:nvPr/>
        </p:nvSpPr>
        <p:spPr>
          <a:xfrm>
            <a:off x="5580358" y="2629517"/>
            <a:ext cx="1810772" cy="3301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2016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 dirty="0">
                <a:latin typeface="DM Sans"/>
                <a:ea typeface="DM Sans"/>
                <a:cs typeface="DM Sans"/>
                <a:sym typeface="DM Sans"/>
              </a:rPr>
              <a:t>CCC</a:t>
            </a:r>
            <a:r>
              <a:rPr lang="cs-CZ" sz="1400" kern="0" dirty="0">
                <a:latin typeface="DM Sans"/>
                <a:ea typeface="DM Sans"/>
                <a:cs typeface="DM Sans"/>
                <a:sym typeface="DM Sans"/>
              </a:rPr>
              <a:t> – certifikace pro čínský trh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 dirty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B04D4307-830A-4CED-8970-EFABF187B4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0358" y="3326884"/>
            <a:ext cx="780186" cy="1202404"/>
          </a:xfrm>
          <a:prstGeom prst="rect">
            <a:avLst/>
          </a:prstGeom>
        </p:spPr>
      </p:pic>
      <p:pic>
        <p:nvPicPr>
          <p:cNvPr id="37" name="Grafický objekt 36" descr="Obchodní růst se souvislou výplní">
            <a:extLst>
              <a:ext uri="{FF2B5EF4-FFF2-40B4-BE49-F238E27FC236}">
                <a16:creationId xmlns:a16="http://schemas.microsoft.com/office/drawing/2014/main" id="{90F17C0C-8A35-4CAF-A0A4-A825945498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76760" y="2219956"/>
            <a:ext cx="624368" cy="624368"/>
          </a:xfrm>
          <a:prstGeom prst="rect">
            <a:avLst/>
          </a:prstGeom>
        </p:spPr>
      </p:pic>
      <p:pic>
        <p:nvPicPr>
          <p:cNvPr id="47" name="Grafický objekt 46" descr="Hokejkový graf se souvislou výplní">
            <a:extLst>
              <a:ext uri="{FF2B5EF4-FFF2-40B4-BE49-F238E27FC236}">
                <a16:creationId xmlns:a16="http://schemas.microsoft.com/office/drawing/2014/main" id="{3736DC4D-25DC-4BF3-B569-4CB6523902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9548" y="2249518"/>
            <a:ext cx="587071" cy="587071"/>
          </a:xfrm>
          <a:prstGeom prst="rect">
            <a:avLst/>
          </a:prstGeom>
        </p:spPr>
      </p:pic>
      <p:sp>
        <p:nvSpPr>
          <p:cNvPr id="48" name="Google Shape;809;p42">
            <a:extLst>
              <a:ext uri="{FF2B5EF4-FFF2-40B4-BE49-F238E27FC236}">
                <a16:creationId xmlns:a16="http://schemas.microsoft.com/office/drawing/2014/main" id="{A38D025F-CA8A-4621-9D71-8340B57A37E9}"/>
              </a:ext>
            </a:extLst>
          </p:cNvPr>
          <p:cNvSpPr txBox="1"/>
          <p:nvPr/>
        </p:nvSpPr>
        <p:spPr>
          <a:xfrm>
            <a:off x="6879313" y="1236362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>
                <a:latin typeface="DM Sans"/>
                <a:ea typeface="DM Sans"/>
                <a:cs typeface="DM Sans"/>
                <a:sym typeface="DM Sans"/>
              </a:rPr>
              <a:t>20</a:t>
            </a: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17-2020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9" name="Google Shape;807;p42">
            <a:extLst>
              <a:ext uri="{FF2B5EF4-FFF2-40B4-BE49-F238E27FC236}">
                <a16:creationId xmlns:a16="http://schemas.microsoft.com/office/drawing/2014/main" id="{F5BC6CA3-E8C1-47F8-84E2-63ED64661163}"/>
              </a:ext>
            </a:extLst>
          </p:cNvPr>
          <p:cNvCxnSpPr>
            <a:cxnSpLocks/>
          </p:cNvCxnSpPr>
          <p:nvPr/>
        </p:nvCxnSpPr>
        <p:spPr>
          <a:xfrm>
            <a:off x="10647891" y="2174333"/>
            <a:ext cx="99281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Vývojový diagram: vyjmutí 50">
            <a:extLst>
              <a:ext uri="{FF2B5EF4-FFF2-40B4-BE49-F238E27FC236}">
                <a16:creationId xmlns:a16="http://schemas.microsoft.com/office/drawing/2014/main" id="{C2D76CD7-91CF-4A72-95AD-E597649298F4}"/>
              </a:ext>
            </a:extLst>
          </p:cNvPr>
          <p:cNvSpPr/>
          <p:nvPr/>
        </p:nvSpPr>
        <p:spPr>
          <a:xfrm rot="5400000">
            <a:off x="11531048" y="2084257"/>
            <a:ext cx="219323" cy="18015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Google Shape;809;p42">
            <a:extLst>
              <a:ext uri="{FF2B5EF4-FFF2-40B4-BE49-F238E27FC236}">
                <a16:creationId xmlns:a16="http://schemas.microsoft.com/office/drawing/2014/main" id="{6325D808-9914-4EFC-A215-FF8EA99F9F7B}"/>
              </a:ext>
            </a:extLst>
          </p:cNvPr>
          <p:cNvSpPr txBox="1"/>
          <p:nvPr/>
        </p:nvSpPr>
        <p:spPr>
          <a:xfrm>
            <a:off x="9213086" y="1228838"/>
            <a:ext cx="2305500" cy="35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b="1" kern="0">
                <a:latin typeface="DM Sans"/>
                <a:ea typeface="DM Sans"/>
                <a:cs typeface="DM Sans"/>
                <a:sym typeface="DM Sans"/>
              </a:rPr>
              <a:t>2021</a:t>
            </a:r>
            <a:endParaRPr b="1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" name="Google Shape;810;p42">
            <a:extLst>
              <a:ext uri="{FF2B5EF4-FFF2-40B4-BE49-F238E27FC236}">
                <a16:creationId xmlns:a16="http://schemas.microsoft.com/office/drawing/2014/main" id="{12FB7C74-EBBE-4DEF-803A-45720538957B}"/>
              </a:ext>
            </a:extLst>
          </p:cNvPr>
          <p:cNvSpPr txBox="1"/>
          <p:nvPr/>
        </p:nvSpPr>
        <p:spPr>
          <a:xfrm>
            <a:off x="7802475" y="2623917"/>
            <a:ext cx="1810772" cy="3434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2017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Relokace Daimler, Nissan (HSKF)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2018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Nová divize energetiky – zákazník ABB.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2019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Rozvoj divize energetiky o další zákazníky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Relokace sériových skupiny DAF / </a:t>
            </a:r>
            <a:r>
              <a:rPr lang="cs-CZ" sz="1400" kern="0" err="1">
                <a:latin typeface="DM Sans"/>
                <a:ea typeface="DM Sans"/>
                <a:cs typeface="DM Sans"/>
                <a:sym typeface="DM Sans"/>
              </a:rPr>
              <a:t>Scania</a:t>
            </a: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" name="Google Shape;810;p42">
            <a:extLst>
              <a:ext uri="{FF2B5EF4-FFF2-40B4-BE49-F238E27FC236}">
                <a16:creationId xmlns:a16="http://schemas.microsoft.com/office/drawing/2014/main" id="{AFC0C5EA-F361-4478-B226-A0429BBAC077}"/>
              </a:ext>
            </a:extLst>
          </p:cNvPr>
          <p:cNvSpPr txBox="1"/>
          <p:nvPr/>
        </p:nvSpPr>
        <p:spPr>
          <a:xfrm>
            <a:off x="10052456" y="2692220"/>
            <a:ext cx="1810772" cy="3301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b="1" kern="0">
                <a:solidFill>
                  <a:srgbClr val="FFDE00"/>
                </a:solidFill>
                <a:latin typeface="DM Sans"/>
                <a:ea typeface="DM Sans"/>
                <a:cs typeface="DM Sans"/>
                <a:sym typeface="DM Sans"/>
              </a:rPr>
              <a:t>2021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Relokace mlhových světlometů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Rozvoj automatizace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Start výrobkového programu COOLEN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cs-CZ" sz="1400" kern="0"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cs-CZ" sz="1400" kern="0">
                <a:latin typeface="DM Sans"/>
                <a:ea typeface="DM Sans"/>
                <a:cs typeface="DM Sans"/>
                <a:sym typeface="DM Sans"/>
              </a:rPr>
              <a:t>Změna Loga: 2022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" name="Google Shape;849;p43">
            <a:extLst>
              <a:ext uri="{FF2B5EF4-FFF2-40B4-BE49-F238E27FC236}">
                <a16:creationId xmlns:a16="http://schemas.microsoft.com/office/drawing/2014/main" id="{9F9FF3EB-5EF1-4713-81A9-E0A3D9DC77E9}"/>
              </a:ext>
            </a:extLst>
          </p:cNvPr>
          <p:cNvSpPr txBox="1"/>
          <p:nvPr/>
        </p:nvSpPr>
        <p:spPr>
          <a:xfrm>
            <a:off x="11014141" y="1236083"/>
            <a:ext cx="894300" cy="71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1200" kern="0">
                <a:latin typeface="DM Sans"/>
                <a:ea typeface="DM Sans"/>
                <a:cs typeface="DM Sans"/>
                <a:sym typeface="DM Sans"/>
              </a:rPr>
              <a:t>A stále se snažíme růst</a:t>
            </a:r>
            <a:endParaRPr sz="1200" kern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" name="Obrázek 54">
            <a:extLst>
              <a:ext uri="{FF2B5EF4-FFF2-40B4-BE49-F238E27FC236}">
                <a16:creationId xmlns:a16="http://schemas.microsoft.com/office/drawing/2014/main" id="{523DA291-6C81-4D48-8C0C-846D8BEF7B17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50000"/>
          </a:blip>
          <a:stretch>
            <a:fillRect/>
          </a:stretch>
        </p:blipFill>
        <p:spPr>
          <a:xfrm>
            <a:off x="8406504" y="1692129"/>
            <a:ext cx="725487" cy="341406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7E3F2BDC-060F-4D6F-84E2-889DEADF6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</a:blip>
          <a:stretch>
            <a:fillRect/>
          </a:stretch>
        </p:blipFill>
        <p:spPr>
          <a:xfrm>
            <a:off x="8423780" y="2370387"/>
            <a:ext cx="1066892" cy="268247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27B96C8A-7801-41CB-A53F-2B521D00391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4946" y="4244542"/>
            <a:ext cx="872689" cy="451928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B7CA3F9E-256B-4426-BF14-5BB743E036E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05251" y="4996859"/>
            <a:ext cx="1282103" cy="4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2828-00EF-4E54-9BB3-2C4FD3CF7907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7</a:t>
            </a:fld>
            <a:endParaRPr lang="cs-CZ"/>
          </a:p>
        </p:txBody>
      </p:sp>
      <p:sp>
        <p:nvSpPr>
          <p:cNvPr id="17" name="Google Shape;878;p44">
            <a:extLst>
              <a:ext uri="{FF2B5EF4-FFF2-40B4-BE49-F238E27FC236}">
                <a16:creationId xmlns:a16="http://schemas.microsoft.com/office/drawing/2014/main" id="{25840D80-4980-4ACE-A9E4-55DF7D6298D4}"/>
              </a:ext>
            </a:extLst>
          </p:cNvPr>
          <p:cNvSpPr txBox="1">
            <a:spLocks/>
          </p:cNvSpPr>
          <p:nvPr/>
        </p:nvSpPr>
        <p:spPr>
          <a:xfrm>
            <a:off x="1133066" y="2623473"/>
            <a:ext cx="2175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Poslání</a:t>
            </a:r>
          </a:p>
        </p:txBody>
      </p:sp>
      <p:sp>
        <p:nvSpPr>
          <p:cNvPr id="19" name="Google Shape;880;p44">
            <a:extLst>
              <a:ext uri="{FF2B5EF4-FFF2-40B4-BE49-F238E27FC236}">
                <a16:creationId xmlns:a16="http://schemas.microsoft.com/office/drawing/2014/main" id="{56356905-409A-4A11-9B76-0C1651287C82}"/>
              </a:ext>
            </a:extLst>
          </p:cNvPr>
          <p:cNvSpPr txBox="1">
            <a:spLocks/>
          </p:cNvSpPr>
          <p:nvPr/>
        </p:nvSpPr>
        <p:spPr>
          <a:xfrm>
            <a:off x="3915895" y="5669944"/>
            <a:ext cx="3695395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 rytmu vašich přání…</a:t>
            </a:r>
          </a:p>
        </p:txBody>
      </p:sp>
      <p:sp>
        <p:nvSpPr>
          <p:cNvPr id="27" name="Google Shape;882;p44">
            <a:extLst>
              <a:ext uri="{FF2B5EF4-FFF2-40B4-BE49-F238E27FC236}">
                <a16:creationId xmlns:a16="http://schemas.microsoft.com/office/drawing/2014/main" id="{0C5A6ACD-512F-4791-90BD-D76EFFD73D46}"/>
              </a:ext>
            </a:extLst>
          </p:cNvPr>
          <p:cNvSpPr txBox="1">
            <a:spLocks/>
          </p:cNvSpPr>
          <p:nvPr/>
        </p:nvSpPr>
        <p:spPr>
          <a:xfrm>
            <a:off x="8963777" y="2631822"/>
            <a:ext cx="2175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Udržitelnost</a:t>
            </a:r>
          </a:p>
        </p:txBody>
      </p:sp>
      <p:sp>
        <p:nvSpPr>
          <p:cNvPr id="33" name="Google Shape;884;p44">
            <a:extLst>
              <a:ext uri="{FF2B5EF4-FFF2-40B4-BE49-F238E27FC236}">
                <a16:creationId xmlns:a16="http://schemas.microsoft.com/office/drawing/2014/main" id="{EA8019C3-9F8E-4A42-B810-3C0854A07836}"/>
              </a:ext>
            </a:extLst>
          </p:cNvPr>
          <p:cNvSpPr txBox="1">
            <a:spLocks/>
          </p:cNvSpPr>
          <p:nvPr/>
        </p:nvSpPr>
        <p:spPr>
          <a:xfrm>
            <a:off x="2264700" y="359751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Naše filozofie</a:t>
            </a:r>
          </a:p>
        </p:txBody>
      </p:sp>
      <p:sp>
        <p:nvSpPr>
          <p:cNvPr id="36" name="Google Shape;887;p44">
            <a:extLst>
              <a:ext uri="{FF2B5EF4-FFF2-40B4-BE49-F238E27FC236}">
                <a16:creationId xmlns:a16="http://schemas.microsoft.com/office/drawing/2014/main" id="{ED2D60EF-84D8-44D5-B5AA-F35BE8FFD761}"/>
              </a:ext>
            </a:extLst>
          </p:cNvPr>
          <p:cNvSpPr/>
          <p:nvPr/>
        </p:nvSpPr>
        <p:spPr>
          <a:xfrm>
            <a:off x="1759998" y="1533519"/>
            <a:ext cx="921437" cy="911393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5F07DE3-EEBD-43CC-8EA2-912D844C3CCB}"/>
              </a:ext>
            </a:extLst>
          </p:cNvPr>
          <p:cNvSpPr txBox="1"/>
          <p:nvPr/>
        </p:nvSpPr>
        <p:spPr>
          <a:xfrm>
            <a:off x="838200" y="3053623"/>
            <a:ext cx="31620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>
                <a:latin typeface="DM Sans" pitchFamily="2" charset="-18"/>
              </a:rPr>
              <a:t>Naše poslání nás zavazuje k tomu, abyste měli vždy perfektní výhled a rozhled na Vašich cestách a vše fungovalo takovým způsobem, který Vám zajistí bezpečný návrat zpět k Vašim blízkým a rodině. I k nám, jako dodavateli, který tak, jak pečuje o své podnikání a zaměstnance se snaží pečovat i o Vás, naše zákazníky.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836A241-5193-4D2B-A14D-879636368025}"/>
              </a:ext>
            </a:extLst>
          </p:cNvPr>
          <p:cNvSpPr txBox="1"/>
          <p:nvPr/>
        </p:nvSpPr>
        <p:spPr>
          <a:xfrm>
            <a:off x="4447684" y="3070196"/>
            <a:ext cx="32635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>
                <a:latin typeface="DM Sans" pitchFamily="2" charset="-18"/>
              </a:rPr>
              <a:t>Vizí naší společnosti je být dlouhodobě kvalitním dodavatelem výrobků a služeb pro klienty ze segmentu </a:t>
            </a:r>
            <a:r>
              <a:rPr lang="cs-CZ" sz="1400" err="1">
                <a:latin typeface="DM Sans" pitchFamily="2" charset="-18"/>
              </a:rPr>
              <a:t>automotive</a:t>
            </a:r>
            <a:r>
              <a:rPr lang="cs-CZ" sz="1400">
                <a:latin typeface="DM Sans" pitchFamily="2" charset="-18"/>
              </a:rPr>
              <a:t> a průmyslové energetiky. Dlouhodobě rozvíjíme naše produkční schopnosti a trvale rozšiřujeme naše podnikatelské aktivity na domácím trhu, ale především i na zahraničních trzích.</a:t>
            </a:r>
          </a:p>
        </p:txBody>
      </p:sp>
      <p:pic>
        <p:nvPicPr>
          <p:cNvPr id="5" name="Grafický objekt 4" descr="Na zdraví se souvislou výplní">
            <a:extLst>
              <a:ext uri="{FF2B5EF4-FFF2-40B4-BE49-F238E27FC236}">
                <a16:creationId xmlns:a16="http://schemas.microsoft.com/office/drawing/2014/main" id="{5744AF73-F711-409E-889B-21DE45EEA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233" y="1687551"/>
            <a:ext cx="646588" cy="646588"/>
          </a:xfrm>
          <a:prstGeom prst="rect">
            <a:avLst/>
          </a:prstGeom>
        </p:spPr>
      </p:pic>
      <p:pic>
        <p:nvPicPr>
          <p:cNvPr id="7" name="Grafický objekt 6" descr="Hodnocení zákazníka se souvislou výplní">
            <a:extLst>
              <a:ext uri="{FF2B5EF4-FFF2-40B4-BE49-F238E27FC236}">
                <a16:creationId xmlns:a16="http://schemas.microsoft.com/office/drawing/2014/main" id="{66C14FAB-7D89-46D3-BC14-D0D2B6267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304" y="1719974"/>
            <a:ext cx="548322" cy="548322"/>
          </a:xfrm>
          <a:prstGeom prst="rect">
            <a:avLst/>
          </a:prstGeom>
        </p:spPr>
      </p:pic>
      <p:pic>
        <p:nvPicPr>
          <p:cNvPr id="9" name="Grafický objekt 8" descr="Tlukoucí srdce se souvislou výplní">
            <a:extLst>
              <a:ext uri="{FF2B5EF4-FFF2-40B4-BE49-F238E27FC236}">
                <a16:creationId xmlns:a16="http://schemas.microsoft.com/office/drawing/2014/main" id="{0B80DBDC-C9AA-4575-8042-B028790C4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5896" y="5603383"/>
            <a:ext cx="548322" cy="548322"/>
          </a:xfrm>
          <a:prstGeom prst="rect">
            <a:avLst/>
          </a:prstGeom>
        </p:spPr>
      </p:pic>
      <p:pic>
        <p:nvPicPr>
          <p:cNvPr id="11" name="Grafický objekt 10" descr="Recyklovat se souvislou výplní">
            <a:extLst>
              <a:ext uri="{FF2B5EF4-FFF2-40B4-BE49-F238E27FC236}">
                <a16:creationId xmlns:a16="http://schemas.microsoft.com/office/drawing/2014/main" id="{24A135D4-8442-4CA2-A109-998325452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4054" y="1737380"/>
            <a:ext cx="548322" cy="548322"/>
          </a:xfrm>
          <a:prstGeom prst="rect">
            <a:avLst/>
          </a:prstGeom>
        </p:spPr>
      </p:pic>
      <p:sp>
        <p:nvSpPr>
          <p:cNvPr id="43" name="Google Shape;887;p44">
            <a:extLst>
              <a:ext uri="{FF2B5EF4-FFF2-40B4-BE49-F238E27FC236}">
                <a16:creationId xmlns:a16="http://schemas.microsoft.com/office/drawing/2014/main" id="{43C6E911-C120-45EA-951B-D02D3B84F881}"/>
              </a:ext>
            </a:extLst>
          </p:cNvPr>
          <p:cNvSpPr/>
          <p:nvPr/>
        </p:nvSpPr>
        <p:spPr>
          <a:xfrm>
            <a:off x="5618747" y="1557488"/>
            <a:ext cx="921437" cy="911393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887;p44">
            <a:extLst>
              <a:ext uri="{FF2B5EF4-FFF2-40B4-BE49-F238E27FC236}">
                <a16:creationId xmlns:a16="http://schemas.microsoft.com/office/drawing/2014/main" id="{26F36AFF-9554-4768-889D-39DFDD07733E}"/>
              </a:ext>
            </a:extLst>
          </p:cNvPr>
          <p:cNvSpPr/>
          <p:nvPr/>
        </p:nvSpPr>
        <p:spPr>
          <a:xfrm>
            <a:off x="9477497" y="1555845"/>
            <a:ext cx="921437" cy="911393"/>
          </a:xfrm>
          <a:prstGeom prst="ellipse">
            <a:avLst/>
          </a:prstGeom>
          <a:noFill/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2C6D84E-FFEF-474C-8487-A97D2F4CA291}"/>
              </a:ext>
            </a:extLst>
          </p:cNvPr>
          <p:cNvSpPr txBox="1"/>
          <p:nvPr/>
        </p:nvSpPr>
        <p:spPr>
          <a:xfrm>
            <a:off x="8158710" y="3074609"/>
            <a:ext cx="36509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>
                <a:latin typeface="DM Sans" pitchFamily="2" charset="-18"/>
              </a:rPr>
              <a:t>Chceme naše služby i výrobky našim zákazníkům průběžně inovovat a rozšiřovat tak, aby dlouhodobě pokrývaly jejich potřeby. Snažíme se svou činností a produkty přispívat k ochraně životního prostředí a rozvíjet ve prospěch našich zákazníků, zaměstnanců, managementu i vlastníků. K tomu směřuje také i naše personální politika, především v oblasti hodnocení, zvyšování kvalifikace a dalšího rozvoje našich pracovníků.</a:t>
            </a:r>
          </a:p>
        </p:txBody>
      </p:sp>
      <p:sp>
        <p:nvSpPr>
          <p:cNvPr id="49" name="Google Shape;880;p44">
            <a:extLst>
              <a:ext uri="{FF2B5EF4-FFF2-40B4-BE49-F238E27FC236}">
                <a16:creationId xmlns:a16="http://schemas.microsoft.com/office/drawing/2014/main" id="{298260EA-F927-4AB7-BB34-A56A51C19A0F}"/>
              </a:ext>
            </a:extLst>
          </p:cNvPr>
          <p:cNvSpPr txBox="1">
            <a:spLocks/>
          </p:cNvSpPr>
          <p:nvPr/>
        </p:nvSpPr>
        <p:spPr>
          <a:xfrm>
            <a:off x="5003546" y="2621716"/>
            <a:ext cx="2175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8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Vize</a:t>
            </a:r>
          </a:p>
        </p:txBody>
      </p:sp>
    </p:spTree>
    <p:extLst>
      <p:ext uri="{BB962C8B-B14F-4D97-AF65-F5344CB8AC3E}">
        <p14:creationId xmlns:p14="http://schemas.microsoft.com/office/powerpoint/2010/main" val="9050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662;p36">
            <a:extLst>
              <a:ext uri="{FF2B5EF4-FFF2-40B4-BE49-F238E27FC236}">
                <a16:creationId xmlns:a16="http://schemas.microsoft.com/office/drawing/2014/main" id="{6AB864AB-0A01-4264-A030-D79B903F25E9}"/>
              </a:ext>
            </a:extLst>
          </p:cNvPr>
          <p:cNvSpPr/>
          <p:nvPr/>
        </p:nvSpPr>
        <p:spPr>
          <a:xfrm>
            <a:off x="5377559" y="1382125"/>
            <a:ext cx="391500" cy="391500"/>
          </a:xfrm>
          <a:prstGeom prst="ellipse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62;p36">
            <a:extLst>
              <a:ext uri="{FF2B5EF4-FFF2-40B4-BE49-F238E27FC236}">
                <a16:creationId xmlns:a16="http://schemas.microsoft.com/office/drawing/2014/main" id="{300F642D-C388-448E-B467-C66A50961260}"/>
              </a:ext>
            </a:extLst>
          </p:cNvPr>
          <p:cNvSpPr/>
          <p:nvPr/>
        </p:nvSpPr>
        <p:spPr>
          <a:xfrm>
            <a:off x="5925309" y="1382125"/>
            <a:ext cx="391500" cy="391500"/>
          </a:xfrm>
          <a:prstGeom prst="ellipse">
            <a:avLst/>
          </a:prstGeom>
          <a:solidFill>
            <a:srgbClr val="FFDE00"/>
          </a:solidFill>
          <a:ln w="28575" cap="flat" cmpd="sng">
            <a:solidFill>
              <a:srgbClr val="FFD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62;p36">
            <a:extLst>
              <a:ext uri="{FF2B5EF4-FFF2-40B4-BE49-F238E27FC236}">
                <a16:creationId xmlns:a16="http://schemas.microsoft.com/office/drawing/2014/main" id="{DA6571AD-D040-410F-988D-482827EF8B41}"/>
              </a:ext>
            </a:extLst>
          </p:cNvPr>
          <p:cNvSpPr/>
          <p:nvPr/>
        </p:nvSpPr>
        <p:spPr>
          <a:xfrm>
            <a:off x="7020809" y="1397596"/>
            <a:ext cx="391500" cy="391500"/>
          </a:xfrm>
          <a:prstGeom prst="ellipse">
            <a:avLst/>
          </a:prstGeom>
          <a:solidFill>
            <a:srgbClr val="2EA936"/>
          </a:solidFill>
          <a:ln w="28575" cap="flat" cmpd="sng">
            <a:solidFill>
              <a:srgbClr val="2EA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62;p36">
            <a:extLst>
              <a:ext uri="{FF2B5EF4-FFF2-40B4-BE49-F238E27FC236}">
                <a16:creationId xmlns:a16="http://schemas.microsoft.com/office/drawing/2014/main" id="{BF89011F-CB48-441A-BAC5-E00E8E1DEC73}"/>
              </a:ext>
            </a:extLst>
          </p:cNvPr>
          <p:cNvSpPr/>
          <p:nvPr/>
        </p:nvSpPr>
        <p:spPr>
          <a:xfrm>
            <a:off x="6473059" y="1382125"/>
            <a:ext cx="391500" cy="391500"/>
          </a:xfrm>
          <a:prstGeom prst="ellipse">
            <a:avLst/>
          </a:prstGeom>
          <a:solidFill>
            <a:srgbClr val="009FDF"/>
          </a:solidFill>
          <a:ln w="28575" cap="flat" cmpd="sng">
            <a:solidFill>
              <a:srgbClr val="009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62;p36">
            <a:extLst>
              <a:ext uri="{FF2B5EF4-FFF2-40B4-BE49-F238E27FC236}">
                <a16:creationId xmlns:a16="http://schemas.microsoft.com/office/drawing/2014/main" id="{99EACCF9-C563-4642-A72C-145D0EC57700}"/>
              </a:ext>
            </a:extLst>
          </p:cNvPr>
          <p:cNvSpPr/>
          <p:nvPr/>
        </p:nvSpPr>
        <p:spPr>
          <a:xfrm>
            <a:off x="7568881" y="1397596"/>
            <a:ext cx="391500" cy="391500"/>
          </a:xfrm>
          <a:prstGeom prst="ellipse">
            <a:avLst/>
          </a:prstGeom>
          <a:solidFill>
            <a:srgbClr val="F29200"/>
          </a:solidFill>
          <a:ln w="28575" cap="flat" cmpd="sng">
            <a:solidFill>
              <a:srgbClr val="F29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D3C7-85EE-49A6-9CD8-8496BE4B4349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8</a:t>
            </a:fld>
            <a:endParaRPr lang="cs-CZ"/>
          </a:p>
        </p:txBody>
      </p:sp>
      <p:sp>
        <p:nvSpPr>
          <p:cNvPr id="24" name="Google Shape;757;p40">
            <a:extLst>
              <a:ext uri="{FF2B5EF4-FFF2-40B4-BE49-F238E27FC236}">
                <a16:creationId xmlns:a16="http://schemas.microsoft.com/office/drawing/2014/main" id="{843D70F3-2D0B-46B6-B68E-97F5A640E6CB}"/>
              </a:ext>
            </a:extLst>
          </p:cNvPr>
          <p:cNvSpPr/>
          <p:nvPr/>
        </p:nvSpPr>
        <p:spPr>
          <a:xfrm>
            <a:off x="5237200" y="2162135"/>
            <a:ext cx="1898100" cy="111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Google Shape;758;p40">
            <a:extLst>
              <a:ext uri="{FF2B5EF4-FFF2-40B4-BE49-F238E27FC236}">
                <a16:creationId xmlns:a16="http://schemas.microsoft.com/office/drawing/2014/main" id="{22A479AB-B711-478D-B6AC-E0BB854B0DF3}"/>
              </a:ext>
            </a:extLst>
          </p:cNvPr>
          <p:cNvSpPr txBox="1">
            <a:spLocks/>
          </p:cNvSpPr>
          <p:nvPr/>
        </p:nvSpPr>
        <p:spPr>
          <a:xfrm>
            <a:off x="5237200" y="3360332"/>
            <a:ext cx="3952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5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tabLst/>
              <a:defRPr/>
            </a:pPr>
            <a:r>
              <a:rPr kumimoji="0" lang="cs-CZ" sz="5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Naše služby</a:t>
            </a:r>
          </a:p>
        </p:txBody>
      </p:sp>
      <p:sp>
        <p:nvSpPr>
          <p:cNvPr id="26" name="Google Shape;759;p40">
            <a:extLst>
              <a:ext uri="{FF2B5EF4-FFF2-40B4-BE49-F238E27FC236}">
                <a16:creationId xmlns:a16="http://schemas.microsoft.com/office/drawing/2014/main" id="{A7E3C018-3E5B-4A83-833A-9578E7FDD009}"/>
              </a:ext>
            </a:extLst>
          </p:cNvPr>
          <p:cNvSpPr txBox="1">
            <a:spLocks/>
          </p:cNvSpPr>
          <p:nvPr/>
        </p:nvSpPr>
        <p:spPr>
          <a:xfrm>
            <a:off x="5482684" y="2245333"/>
            <a:ext cx="1407131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8000" b="1" i="0" u="none" strike="noStrike" cap="non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M Sans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0</a:t>
            </a:r>
            <a:r>
              <a:rPr kumimoji="0" lang="cs-CZ" sz="8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2</a:t>
            </a:r>
            <a:endParaRPr kumimoji="0" lang="en" sz="8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27" name="Google Shape;760;p40">
            <a:extLst>
              <a:ext uri="{FF2B5EF4-FFF2-40B4-BE49-F238E27FC236}">
                <a16:creationId xmlns:a16="http://schemas.microsoft.com/office/drawing/2014/main" id="{4717286E-0AF6-459F-80A3-13684908995A}"/>
              </a:ext>
            </a:extLst>
          </p:cNvPr>
          <p:cNvSpPr txBox="1">
            <a:spLocks/>
          </p:cNvSpPr>
          <p:nvPr/>
        </p:nvSpPr>
        <p:spPr>
          <a:xfrm>
            <a:off x="5247381" y="4166728"/>
            <a:ext cx="3952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Přehled produktového portfolia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8966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982B485-A844-485E-A044-FC0CD137EDDA}"/>
              </a:ext>
            </a:extLst>
          </p:cNvPr>
          <p:cNvSpPr txBox="1"/>
          <p:nvPr/>
        </p:nvSpPr>
        <p:spPr>
          <a:xfrm>
            <a:off x="522136" y="5951121"/>
            <a:ext cx="1158934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● ● ● ● ● ● ● ● ● ● ● ● ● ● ● ● ● ● ● ● ● ● ● ● ● ● ● ● ● ● ● ● ● ● ● ● ● ● ● ● ● ● ● ● ● ● ● ● ● ● ● ●</a:t>
            </a:r>
            <a:endParaRPr lang="cs-CZ" sz="2000">
              <a:solidFill>
                <a:srgbClr val="FFD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Zástupný symbol pro datum 43">
            <a:extLst>
              <a:ext uri="{FF2B5EF4-FFF2-40B4-BE49-F238E27FC236}">
                <a16:creationId xmlns:a16="http://schemas.microsoft.com/office/drawing/2014/main" id="{90E51793-DF62-448D-8934-9F32CF49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D2B-3E2A-4BD8-AA00-F14046DB9F23}" type="datetime1">
              <a:rPr lang="cs-CZ" smtClean="0"/>
              <a:t>06.10.2022</a:t>
            </a:fld>
            <a:endParaRPr lang="cs-CZ"/>
          </a:p>
        </p:txBody>
      </p:sp>
      <p:sp>
        <p:nvSpPr>
          <p:cNvPr id="45" name="Zástupný symbol pro zápatí 44">
            <a:extLst>
              <a:ext uri="{FF2B5EF4-FFF2-40B4-BE49-F238E27FC236}">
                <a16:creationId xmlns:a16="http://schemas.microsoft.com/office/drawing/2014/main" id="{AFE12488-D6AC-49F6-A185-8B161ED8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5458" y="6353269"/>
            <a:ext cx="4852851" cy="365125"/>
          </a:xfrm>
        </p:spPr>
        <p:txBody>
          <a:bodyPr/>
          <a:lstStyle/>
          <a:p>
            <a:r>
              <a:rPr lang="cs-CZ"/>
              <a:t>Logaritma s.r.o. ● Moravičany 373 ● 789 82 Moravičany, Česká Republika ●</a:t>
            </a:r>
          </a:p>
        </p:txBody>
      </p:sp>
      <p:sp>
        <p:nvSpPr>
          <p:cNvPr id="46" name="Zástupný symbol pro číslo snímku 45">
            <a:extLst>
              <a:ext uri="{FF2B5EF4-FFF2-40B4-BE49-F238E27FC236}">
                <a16:creationId xmlns:a16="http://schemas.microsoft.com/office/drawing/2014/main" id="{52D95D12-5AF1-4502-A664-0C46C67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C0B7-97A6-4840-8546-1B0DC18B60F4}" type="slidenum">
              <a:rPr lang="cs-CZ" smtClean="0"/>
              <a:t>9</a:t>
            </a:fld>
            <a:endParaRPr lang="cs-CZ"/>
          </a:p>
        </p:txBody>
      </p:sp>
      <p:sp>
        <p:nvSpPr>
          <p:cNvPr id="68" name="Google Shape;1022;p50">
            <a:extLst>
              <a:ext uri="{FF2B5EF4-FFF2-40B4-BE49-F238E27FC236}">
                <a16:creationId xmlns:a16="http://schemas.microsoft.com/office/drawing/2014/main" id="{FF493F94-AAA5-4BC8-855C-837F59F481B8}"/>
              </a:ext>
            </a:extLst>
          </p:cNvPr>
          <p:cNvSpPr/>
          <p:nvPr/>
        </p:nvSpPr>
        <p:spPr>
          <a:xfrm>
            <a:off x="2005432" y="1205414"/>
            <a:ext cx="909678" cy="91593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23;p50">
            <a:extLst>
              <a:ext uri="{FF2B5EF4-FFF2-40B4-BE49-F238E27FC236}">
                <a16:creationId xmlns:a16="http://schemas.microsoft.com/office/drawing/2014/main" id="{2FDF73CB-DF54-4DF3-B22D-5AD35296E4BB}"/>
              </a:ext>
            </a:extLst>
          </p:cNvPr>
          <p:cNvSpPr txBox="1">
            <a:spLocks/>
          </p:cNvSpPr>
          <p:nvPr/>
        </p:nvSpPr>
        <p:spPr>
          <a:xfrm>
            <a:off x="1556002" y="2270946"/>
            <a:ext cx="18687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6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OEM projekty</a:t>
            </a:r>
          </a:p>
        </p:txBody>
      </p:sp>
      <p:sp>
        <p:nvSpPr>
          <p:cNvPr id="71" name="Google Shape;1026;p50">
            <a:extLst>
              <a:ext uri="{FF2B5EF4-FFF2-40B4-BE49-F238E27FC236}">
                <a16:creationId xmlns:a16="http://schemas.microsoft.com/office/drawing/2014/main" id="{F74E5075-5021-43BE-BCC4-07904B526C1D}"/>
              </a:ext>
            </a:extLst>
          </p:cNvPr>
          <p:cNvSpPr txBox="1">
            <a:spLocks/>
          </p:cNvSpPr>
          <p:nvPr/>
        </p:nvSpPr>
        <p:spPr>
          <a:xfrm>
            <a:off x="4820312" y="2661577"/>
            <a:ext cx="26842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1.352.101 /ročně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skupinky pro DAF / SCANIA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72" name="Google Shape;1027;p50">
            <a:extLst>
              <a:ext uri="{FF2B5EF4-FFF2-40B4-BE49-F238E27FC236}">
                <a16:creationId xmlns:a16="http://schemas.microsoft.com/office/drawing/2014/main" id="{C868C282-EA49-4779-B3CA-5A647DA856F3}"/>
              </a:ext>
            </a:extLst>
          </p:cNvPr>
          <p:cNvSpPr txBox="1">
            <a:spLocks/>
          </p:cNvSpPr>
          <p:nvPr/>
        </p:nvSpPr>
        <p:spPr>
          <a:xfrm>
            <a:off x="1472167" y="4937816"/>
            <a:ext cx="2092937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6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Energetické celky</a:t>
            </a:r>
          </a:p>
        </p:txBody>
      </p:sp>
      <p:sp>
        <p:nvSpPr>
          <p:cNvPr id="76" name="Google Shape;1031;p50">
            <a:extLst>
              <a:ext uri="{FF2B5EF4-FFF2-40B4-BE49-F238E27FC236}">
                <a16:creationId xmlns:a16="http://schemas.microsoft.com/office/drawing/2014/main" id="{41F98156-E1AD-462F-BB9C-5E4A523CA9A2}"/>
              </a:ext>
            </a:extLst>
          </p:cNvPr>
          <p:cNvSpPr txBox="1">
            <a:spLocks/>
          </p:cNvSpPr>
          <p:nvPr/>
        </p:nvSpPr>
        <p:spPr>
          <a:xfrm>
            <a:off x="8793338" y="2283295"/>
            <a:ext cx="2069961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6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Zákaznické balení</a:t>
            </a:r>
          </a:p>
        </p:txBody>
      </p:sp>
      <p:sp>
        <p:nvSpPr>
          <p:cNvPr id="80" name="Google Shape;1035;p50">
            <a:extLst>
              <a:ext uri="{FF2B5EF4-FFF2-40B4-BE49-F238E27FC236}">
                <a16:creationId xmlns:a16="http://schemas.microsoft.com/office/drawing/2014/main" id="{E83B0698-784B-4AB3-855F-B60F1047A412}"/>
              </a:ext>
            </a:extLst>
          </p:cNvPr>
          <p:cNvSpPr txBox="1">
            <a:spLocks/>
          </p:cNvSpPr>
          <p:nvPr/>
        </p:nvSpPr>
        <p:spPr>
          <a:xfrm>
            <a:off x="2023409" y="400732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DM Sans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Produktové portfolio</a:t>
            </a:r>
          </a:p>
        </p:txBody>
      </p:sp>
      <p:grpSp>
        <p:nvGrpSpPr>
          <p:cNvPr id="81" name="Google Shape;1036;p50">
            <a:extLst>
              <a:ext uri="{FF2B5EF4-FFF2-40B4-BE49-F238E27FC236}">
                <a16:creationId xmlns:a16="http://schemas.microsoft.com/office/drawing/2014/main" id="{7A34ED18-4315-4AB0-B9FF-2FD47A15A53C}"/>
              </a:ext>
            </a:extLst>
          </p:cNvPr>
          <p:cNvGrpSpPr/>
          <p:nvPr/>
        </p:nvGrpSpPr>
        <p:grpSpPr>
          <a:xfrm>
            <a:off x="5886223" y="1391278"/>
            <a:ext cx="370942" cy="561275"/>
            <a:chOff x="2385325" y="238125"/>
            <a:chExt cx="2829800" cy="5219200"/>
          </a:xfrm>
          <a:solidFill>
            <a:srgbClr val="FFDE00"/>
          </a:solidFill>
        </p:grpSpPr>
        <p:sp>
          <p:nvSpPr>
            <p:cNvPr id="82" name="Google Shape;1037;p50">
              <a:extLst>
                <a:ext uri="{FF2B5EF4-FFF2-40B4-BE49-F238E27FC236}">
                  <a16:creationId xmlns:a16="http://schemas.microsoft.com/office/drawing/2014/main" id="{3E10A0C4-B6F5-4955-A7F5-0DE00C81A79F}"/>
                </a:ext>
              </a:extLst>
            </p:cNvPr>
            <p:cNvSpPr/>
            <p:nvPr/>
          </p:nvSpPr>
          <p:spPr>
            <a:xfrm>
              <a:off x="3518050" y="5202850"/>
              <a:ext cx="152500" cy="254475"/>
            </a:xfrm>
            <a:custGeom>
              <a:avLst/>
              <a:gdLst/>
              <a:ahLst/>
              <a:cxnLst/>
              <a:rect l="l" t="t" r="r" b="b"/>
              <a:pathLst>
                <a:path w="6100" h="10179" extrusionOk="0">
                  <a:moveTo>
                    <a:pt x="3066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7112"/>
                  </a:lnTo>
                  <a:cubicBezTo>
                    <a:pt x="0" y="8808"/>
                    <a:pt x="1370" y="10178"/>
                    <a:pt x="3066" y="10178"/>
                  </a:cubicBezTo>
                  <a:cubicBezTo>
                    <a:pt x="4730" y="10178"/>
                    <a:pt x="6100" y="8808"/>
                    <a:pt x="6100" y="7112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66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38;p50">
              <a:extLst>
                <a:ext uri="{FF2B5EF4-FFF2-40B4-BE49-F238E27FC236}">
                  <a16:creationId xmlns:a16="http://schemas.microsoft.com/office/drawing/2014/main" id="{4F1E2324-DA16-431C-8E97-B25124602ABD}"/>
                </a:ext>
              </a:extLst>
            </p:cNvPr>
            <p:cNvSpPr/>
            <p:nvPr/>
          </p:nvSpPr>
          <p:spPr>
            <a:xfrm>
              <a:off x="2385325" y="238125"/>
              <a:ext cx="2829800" cy="5219200"/>
            </a:xfrm>
            <a:custGeom>
              <a:avLst/>
              <a:gdLst/>
              <a:ahLst/>
              <a:cxnLst/>
              <a:rect l="l" t="t" r="r" b="b"/>
              <a:pathLst>
                <a:path w="113192" h="208768" extrusionOk="0">
                  <a:moveTo>
                    <a:pt x="83768" y="6100"/>
                  </a:moveTo>
                  <a:cubicBezTo>
                    <a:pt x="85725" y="6100"/>
                    <a:pt x="87323" y="7698"/>
                    <a:pt x="87323" y="9655"/>
                  </a:cubicBezTo>
                  <a:lnTo>
                    <a:pt x="87323" y="52714"/>
                  </a:lnTo>
                  <a:lnTo>
                    <a:pt x="80245" y="52714"/>
                  </a:lnTo>
                  <a:lnTo>
                    <a:pt x="80245" y="9655"/>
                  </a:lnTo>
                  <a:cubicBezTo>
                    <a:pt x="80245" y="7698"/>
                    <a:pt x="81843" y="6100"/>
                    <a:pt x="83768" y="6100"/>
                  </a:cubicBezTo>
                  <a:close/>
                  <a:moveTo>
                    <a:pt x="95315" y="58846"/>
                  </a:moveTo>
                  <a:cubicBezTo>
                    <a:pt x="97273" y="58846"/>
                    <a:pt x="98838" y="60412"/>
                    <a:pt x="98838" y="62369"/>
                  </a:cubicBezTo>
                  <a:lnTo>
                    <a:pt x="98838" y="65892"/>
                  </a:lnTo>
                  <a:lnTo>
                    <a:pt x="84322" y="65892"/>
                  </a:lnTo>
                  <a:cubicBezTo>
                    <a:pt x="82626" y="65892"/>
                    <a:pt x="81256" y="67262"/>
                    <a:pt x="81256" y="68958"/>
                  </a:cubicBezTo>
                  <a:cubicBezTo>
                    <a:pt x="81256" y="70655"/>
                    <a:pt x="82626" y="72025"/>
                    <a:pt x="84322" y="72025"/>
                  </a:cubicBezTo>
                  <a:lnTo>
                    <a:pt x="101905" y="72025"/>
                  </a:lnTo>
                  <a:cubicBezTo>
                    <a:pt x="104775" y="72025"/>
                    <a:pt x="107091" y="74341"/>
                    <a:pt x="107091" y="77211"/>
                  </a:cubicBezTo>
                  <a:lnTo>
                    <a:pt x="107091" y="97370"/>
                  </a:lnTo>
                  <a:cubicBezTo>
                    <a:pt x="107091" y="97860"/>
                    <a:pt x="106765" y="98284"/>
                    <a:pt x="106308" y="98414"/>
                  </a:cubicBezTo>
                  <a:cubicBezTo>
                    <a:pt x="99001" y="100176"/>
                    <a:pt x="93913" y="106667"/>
                    <a:pt x="93913" y="114170"/>
                  </a:cubicBezTo>
                  <a:cubicBezTo>
                    <a:pt x="93913" y="121705"/>
                    <a:pt x="99001" y="128196"/>
                    <a:pt x="106308" y="129958"/>
                  </a:cubicBezTo>
                  <a:cubicBezTo>
                    <a:pt x="106765" y="130088"/>
                    <a:pt x="107091" y="130512"/>
                    <a:pt x="107091" y="130969"/>
                  </a:cubicBezTo>
                  <a:lnTo>
                    <a:pt x="107091" y="141440"/>
                  </a:lnTo>
                  <a:cubicBezTo>
                    <a:pt x="107091" y="154292"/>
                    <a:pt x="96620" y="164763"/>
                    <a:pt x="83768" y="164763"/>
                  </a:cubicBezTo>
                  <a:lnTo>
                    <a:pt x="29423" y="164763"/>
                  </a:lnTo>
                  <a:cubicBezTo>
                    <a:pt x="16571" y="164763"/>
                    <a:pt x="6100" y="154292"/>
                    <a:pt x="6100" y="141440"/>
                  </a:cubicBezTo>
                  <a:lnTo>
                    <a:pt x="6100" y="130969"/>
                  </a:lnTo>
                  <a:cubicBezTo>
                    <a:pt x="6100" y="130512"/>
                    <a:pt x="6426" y="130088"/>
                    <a:pt x="6883" y="129958"/>
                  </a:cubicBezTo>
                  <a:cubicBezTo>
                    <a:pt x="14190" y="128196"/>
                    <a:pt x="19278" y="121705"/>
                    <a:pt x="19278" y="114170"/>
                  </a:cubicBezTo>
                  <a:cubicBezTo>
                    <a:pt x="19278" y="106667"/>
                    <a:pt x="14190" y="100176"/>
                    <a:pt x="6883" y="98414"/>
                  </a:cubicBezTo>
                  <a:cubicBezTo>
                    <a:pt x="6426" y="98284"/>
                    <a:pt x="6100" y="97860"/>
                    <a:pt x="6100" y="97370"/>
                  </a:cubicBezTo>
                  <a:lnTo>
                    <a:pt x="6100" y="77211"/>
                  </a:lnTo>
                  <a:cubicBezTo>
                    <a:pt x="6100" y="74341"/>
                    <a:pt x="8416" y="72025"/>
                    <a:pt x="11287" y="72025"/>
                  </a:cubicBezTo>
                  <a:lnTo>
                    <a:pt x="70068" y="72025"/>
                  </a:lnTo>
                  <a:cubicBezTo>
                    <a:pt x="71731" y="72025"/>
                    <a:pt x="73101" y="70655"/>
                    <a:pt x="73101" y="68958"/>
                  </a:cubicBezTo>
                  <a:cubicBezTo>
                    <a:pt x="73101" y="67262"/>
                    <a:pt x="71731" y="65892"/>
                    <a:pt x="70068" y="65892"/>
                  </a:cubicBezTo>
                  <a:lnTo>
                    <a:pt x="14353" y="65892"/>
                  </a:lnTo>
                  <a:lnTo>
                    <a:pt x="14353" y="62369"/>
                  </a:lnTo>
                  <a:cubicBezTo>
                    <a:pt x="14353" y="60412"/>
                    <a:pt x="15919" y="58846"/>
                    <a:pt x="17876" y="58846"/>
                  </a:cubicBezTo>
                  <a:close/>
                  <a:moveTo>
                    <a:pt x="70002" y="170863"/>
                  </a:moveTo>
                  <a:lnTo>
                    <a:pt x="70002" y="174418"/>
                  </a:lnTo>
                  <a:cubicBezTo>
                    <a:pt x="70002" y="176343"/>
                    <a:pt x="68437" y="177941"/>
                    <a:pt x="66479" y="177941"/>
                  </a:cubicBezTo>
                  <a:lnTo>
                    <a:pt x="46712" y="177941"/>
                  </a:lnTo>
                  <a:cubicBezTo>
                    <a:pt x="44755" y="177941"/>
                    <a:pt x="43189" y="176343"/>
                    <a:pt x="43189" y="174418"/>
                  </a:cubicBezTo>
                  <a:lnTo>
                    <a:pt x="43189" y="170863"/>
                  </a:lnTo>
                  <a:close/>
                  <a:moveTo>
                    <a:pt x="29423" y="0"/>
                  </a:moveTo>
                  <a:cubicBezTo>
                    <a:pt x="26814" y="0"/>
                    <a:pt x="24400" y="1011"/>
                    <a:pt x="22573" y="2838"/>
                  </a:cubicBezTo>
                  <a:cubicBezTo>
                    <a:pt x="20779" y="4665"/>
                    <a:pt x="19768" y="7079"/>
                    <a:pt x="19768" y="9655"/>
                  </a:cubicBezTo>
                  <a:lnTo>
                    <a:pt x="19768" y="22214"/>
                  </a:lnTo>
                  <a:cubicBezTo>
                    <a:pt x="19768" y="23910"/>
                    <a:pt x="21138" y="25280"/>
                    <a:pt x="22834" y="25280"/>
                  </a:cubicBezTo>
                  <a:cubicBezTo>
                    <a:pt x="24498" y="25280"/>
                    <a:pt x="25868" y="23910"/>
                    <a:pt x="25868" y="22214"/>
                  </a:cubicBezTo>
                  <a:lnTo>
                    <a:pt x="25868" y="9655"/>
                  </a:lnTo>
                  <a:cubicBezTo>
                    <a:pt x="25868" y="8710"/>
                    <a:pt x="26259" y="7829"/>
                    <a:pt x="26911" y="7144"/>
                  </a:cubicBezTo>
                  <a:cubicBezTo>
                    <a:pt x="27597" y="6491"/>
                    <a:pt x="28477" y="6100"/>
                    <a:pt x="29423" y="6100"/>
                  </a:cubicBezTo>
                  <a:cubicBezTo>
                    <a:pt x="31348" y="6100"/>
                    <a:pt x="32946" y="7698"/>
                    <a:pt x="32946" y="9655"/>
                  </a:cubicBezTo>
                  <a:lnTo>
                    <a:pt x="32946" y="52714"/>
                  </a:lnTo>
                  <a:lnTo>
                    <a:pt x="25868" y="52714"/>
                  </a:lnTo>
                  <a:lnTo>
                    <a:pt x="25868" y="36502"/>
                  </a:lnTo>
                  <a:cubicBezTo>
                    <a:pt x="25868" y="34805"/>
                    <a:pt x="24498" y="33435"/>
                    <a:pt x="22834" y="33435"/>
                  </a:cubicBezTo>
                  <a:cubicBezTo>
                    <a:pt x="21138" y="33435"/>
                    <a:pt x="19768" y="34805"/>
                    <a:pt x="19768" y="36502"/>
                  </a:cubicBezTo>
                  <a:lnTo>
                    <a:pt x="19768" y="52714"/>
                  </a:lnTo>
                  <a:lnTo>
                    <a:pt x="17876" y="52714"/>
                  </a:lnTo>
                  <a:cubicBezTo>
                    <a:pt x="12559" y="52714"/>
                    <a:pt x="8220" y="57052"/>
                    <a:pt x="8220" y="62369"/>
                  </a:cubicBezTo>
                  <a:lnTo>
                    <a:pt x="8220" y="66316"/>
                  </a:lnTo>
                  <a:cubicBezTo>
                    <a:pt x="3490" y="67654"/>
                    <a:pt x="0" y="72025"/>
                    <a:pt x="0" y="77211"/>
                  </a:cubicBezTo>
                  <a:lnTo>
                    <a:pt x="0" y="97370"/>
                  </a:lnTo>
                  <a:cubicBezTo>
                    <a:pt x="0" y="100698"/>
                    <a:pt x="2218" y="103568"/>
                    <a:pt x="5448" y="104351"/>
                  </a:cubicBezTo>
                  <a:cubicBezTo>
                    <a:pt x="9982" y="105460"/>
                    <a:pt x="13179" y="109505"/>
                    <a:pt x="13179" y="114170"/>
                  </a:cubicBezTo>
                  <a:cubicBezTo>
                    <a:pt x="13179" y="118867"/>
                    <a:pt x="9982" y="122912"/>
                    <a:pt x="5448" y="124021"/>
                  </a:cubicBezTo>
                  <a:cubicBezTo>
                    <a:pt x="2218" y="124804"/>
                    <a:pt x="0" y="127674"/>
                    <a:pt x="0" y="131001"/>
                  </a:cubicBezTo>
                  <a:lnTo>
                    <a:pt x="0" y="141440"/>
                  </a:lnTo>
                  <a:cubicBezTo>
                    <a:pt x="0" y="157684"/>
                    <a:pt x="13179" y="170863"/>
                    <a:pt x="29423" y="170863"/>
                  </a:cubicBezTo>
                  <a:lnTo>
                    <a:pt x="37056" y="170863"/>
                  </a:lnTo>
                  <a:lnTo>
                    <a:pt x="37056" y="174418"/>
                  </a:lnTo>
                  <a:cubicBezTo>
                    <a:pt x="37056" y="179246"/>
                    <a:pt x="40644" y="183258"/>
                    <a:pt x="45309" y="183943"/>
                  </a:cubicBezTo>
                  <a:lnTo>
                    <a:pt x="45309" y="187401"/>
                  </a:lnTo>
                  <a:cubicBezTo>
                    <a:pt x="45309" y="189065"/>
                    <a:pt x="46679" y="190435"/>
                    <a:pt x="48375" y="190435"/>
                  </a:cubicBezTo>
                  <a:cubicBezTo>
                    <a:pt x="50039" y="190435"/>
                    <a:pt x="51409" y="189065"/>
                    <a:pt x="51409" y="187401"/>
                  </a:cubicBezTo>
                  <a:lnTo>
                    <a:pt x="51409" y="184041"/>
                  </a:lnTo>
                  <a:lnTo>
                    <a:pt x="61782" y="184041"/>
                  </a:lnTo>
                  <a:lnTo>
                    <a:pt x="61782" y="205701"/>
                  </a:lnTo>
                  <a:cubicBezTo>
                    <a:pt x="61782" y="207397"/>
                    <a:pt x="63152" y="208767"/>
                    <a:pt x="64848" y="208767"/>
                  </a:cubicBezTo>
                  <a:cubicBezTo>
                    <a:pt x="66512" y="208767"/>
                    <a:pt x="67882" y="207397"/>
                    <a:pt x="67882" y="205701"/>
                  </a:cubicBezTo>
                  <a:lnTo>
                    <a:pt x="67882" y="183943"/>
                  </a:lnTo>
                  <a:cubicBezTo>
                    <a:pt x="72547" y="183258"/>
                    <a:pt x="76135" y="179246"/>
                    <a:pt x="76135" y="174418"/>
                  </a:cubicBezTo>
                  <a:lnTo>
                    <a:pt x="76135" y="170863"/>
                  </a:lnTo>
                  <a:lnTo>
                    <a:pt x="83768" y="170863"/>
                  </a:lnTo>
                  <a:cubicBezTo>
                    <a:pt x="100013" y="170863"/>
                    <a:pt x="113191" y="157684"/>
                    <a:pt x="113191" y="141440"/>
                  </a:cubicBezTo>
                  <a:lnTo>
                    <a:pt x="113191" y="130969"/>
                  </a:lnTo>
                  <a:cubicBezTo>
                    <a:pt x="113191" y="127674"/>
                    <a:pt x="110940" y="124804"/>
                    <a:pt x="107744" y="124021"/>
                  </a:cubicBezTo>
                  <a:cubicBezTo>
                    <a:pt x="103209" y="122912"/>
                    <a:pt x="100013" y="118867"/>
                    <a:pt x="100013" y="114170"/>
                  </a:cubicBezTo>
                  <a:cubicBezTo>
                    <a:pt x="100013" y="109505"/>
                    <a:pt x="103209" y="105460"/>
                    <a:pt x="107744" y="104351"/>
                  </a:cubicBezTo>
                  <a:cubicBezTo>
                    <a:pt x="110973" y="103568"/>
                    <a:pt x="113191" y="100698"/>
                    <a:pt x="113191" y="97370"/>
                  </a:cubicBezTo>
                  <a:lnTo>
                    <a:pt x="113191" y="77211"/>
                  </a:lnTo>
                  <a:cubicBezTo>
                    <a:pt x="113191" y="72025"/>
                    <a:pt x="109701" y="67654"/>
                    <a:pt x="104971" y="66316"/>
                  </a:cubicBezTo>
                  <a:lnTo>
                    <a:pt x="104971" y="62369"/>
                  </a:lnTo>
                  <a:cubicBezTo>
                    <a:pt x="104971" y="57052"/>
                    <a:pt x="100632" y="52714"/>
                    <a:pt x="95315" y="52714"/>
                  </a:cubicBezTo>
                  <a:lnTo>
                    <a:pt x="93423" y="52714"/>
                  </a:lnTo>
                  <a:lnTo>
                    <a:pt x="93423" y="9655"/>
                  </a:lnTo>
                  <a:cubicBezTo>
                    <a:pt x="93423" y="4338"/>
                    <a:pt x="89085" y="0"/>
                    <a:pt x="83768" y="0"/>
                  </a:cubicBezTo>
                  <a:cubicBezTo>
                    <a:pt x="78451" y="0"/>
                    <a:pt x="74145" y="4338"/>
                    <a:pt x="74145" y="9655"/>
                  </a:cubicBezTo>
                  <a:lnTo>
                    <a:pt x="74145" y="52714"/>
                  </a:lnTo>
                  <a:lnTo>
                    <a:pt x="39046" y="52714"/>
                  </a:lnTo>
                  <a:lnTo>
                    <a:pt x="39046" y="9655"/>
                  </a:lnTo>
                  <a:cubicBezTo>
                    <a:pt x="39046" y="4338"/>
                    <a:pt x="34740" y="0"/>
                    <a:pt x="29423" y="0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39;p50">
              <a:extLst>
                <a:ext uri="{FF2B5EF4-FFF2-40B4-BE49-F238E27FC236}">
                  <a16:creationId xmlns:a16="http://schemas.microsoft.com/office/drawing/2014/main" id="{78C4B113-4FCE-46A2-BB3E-F760C937F974}"/>
                </a:ext>
              </a:extLst>
            </p:cNvPr>
            <p:cNvSpPr/>
            <p:nvPr/>
          </p:nvSpPr>
          <p:spPr>
            <a:xfrm>
              <a:off x="3518050" y="2792250"/>
              <a:ext cx="564350" cy="564350"/>
            </a:xfrm>
            <a:custGeom>
              <a:avLst/>
              <a:gdLst/>
              <a:ahLst/>
              <a:cxnLst/>
              <a:rect l="l" t="t" r="r" b="b"/>
              <a:pathLst>
                <a:path w="22574" h="22574" extrusionOk="0">
                  <a:moveTo>
                    <a:pt x="11287" y="6100"/>
                  </a:moveTo>
                  <a:cubicBezTo>
                    <a:pt x="14157" y="6100"/>
                    <a:pt x="16473" y="8416"/>
                    <a:pt x="16473" y="11287"/>
                  </a:cubicBezTo>
                  <a:cubicBezTo>
                    <a:pt x="16473" y="14125"/>
                    <a:pt x="14157" y="16473"/>
                    <a:pt x="11287" y="16473"/>
                  </a:cubicBezTo>
                  <a:cubicBezTo>
                    <a:pt x="8416" y="16473"/>
                    <a:pt x="6100" y="14125"/>
                    <a:pt x="6100" y="11287"/>
                  </a:cubicBezTo>
                  <a:cubicBezTo>
                    <a:pt x="6100" y="8416"/>
                    <a:pt x="8416" y="6100"/>
                    <a:pt x="11287" y="6100"/>
                  </a:cubicBezTo>
                  <a:close/>
                  <a:moveTo>
                    <a:pt x="11287" y="0"/>
                  </a:moveTo>
                  <a:cubicBezTo>
                    <a:pt x="5056" y="0"/>
                    <a:pt x="0" y="5056"/>
                    <a:pt x="0" y="11287"/>
                  </a:cubicBezTo>
                  <a:cubicBezTo>
                    <a:pt x="0" y="17517"/>
                    <a:pt x="5056" y="22573"/>
                    <a:pt x="11287" y="22573"/>
                  </a:cubicBezTo>
                  <a:cubicBezTo>
                    <a:pt x="17517" y="22573"/>
                    <a:pt x="22573" y="17517"/>
                    <a:pt x="22573" y="11287"/>
                  </a:cubicBezTo>
                  <a:cubicBezTo>
                    <a:pt x="22573" y="5056"/>
                    <a:pt x="17517" y="0"/>
                    <a:pt x="11287" y="0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1045;p50">
            <a:extLst>
              <a:ext uri="{FF2B5EF4-FFF2-40B4-BE49-F238E27FC236}">
                <a16:creationId xmlns:a16="http://schemas.microsoft.com/office/drawing/2014/main" id="{1E5AFE62-8191-42D5-873B-1E86B384AACB}"/>
              </a:ext>
            </a:extLst>
          </p:cNvPr>
          <p:cNvGrpSpPr/>
          <p:nvPr/>
        </p:nvGrpSpPr>
        <p:grpSpPr>
          <a:xfrm>
            <a:off x="2253754" y="1394192"/>
            <a:ext cx="422816" cy="556703"/>
            <a:chOff x="1898475" y="238050"/>
            <a:chExt cx="3801050" cy="5219275"/>
          </a:xfrm>
          <a:solidFill>
            <a:srgbClr val="FFDE00"/>
          </a:solidFill>
        </p:grpSpPr>
        <p:sp>
          <p:nvSpPr>
            <p:cNvPr id="91" name="Google Shape;1046;p50">
              <a:extLst>
                <a:ext uri="{FF2B5EF4-FFF2-40B4-BE49-F238E27FC236}">
                  <a16:creationId xmlns:a16="http://schemas.microsoft.com/office/drawing/2014/main" id="{86FD239C-F8F8-4583-AD8A-A035A566CFFE}"/>
                </a:ext>
              </a:extLst>
            </p:cNvPr>
            <p:cNvSpPr/>
            <p:nvPr/>
          </p:nvSpPr>
          <p:spPr>
            <a:xfrm>
              <a:off x="1898475" y="238050"/>
              <a:ext cx="3801050" cy="5219275"/>
            </a:xfrm>
            <a:custGeom>
              <a:avLst/>
              <a:gdLst/>
              <a:ahLst/>
              <a:cxnLst/>
              <a:rect l="l" t="t" r="r" b="b"/>
              <a:pathLst>
                <a:path w="152042" h="208771" extrusionOk="0">
                  <a:moveTo>
                    <a:pt x="73199" y="96297"/>
                  </a:moveTo>
                  <a:lnTo>
                    <a:pt x="76722" y="99004"/>
                  </a:lnTo>
                  <a:lnTo>
                    <a:pt x="76722" y="163102"/>
                  </a:lnTo>
                  <a:lnTo>
                    <a:pt x="69643" y="163102"/>
                  </a:lnTo>
                  <a:lnTo>
                    <a:pt x="69643" y="99004"/>
                  </a:lnTo>
                  <a:lnTo>
                    <a:pt x="73199" y="96297"/>
                  </a:lnTo>
                  <a:close/>
                  <a:moveTo>
                    <a:pt x="82822" y="169235"/>
                  </a:moveTo>
                  <a:cubicBezTo>
                    <a:pt x="82594" y="170801"/>
                    <a:pt x="82496" y="172366"/>
                    <a:pt x="82496" y="173997"/>
                  </a:cubicBezTo>
                  <a:cubicBezTo>
                    <a:pt x="82496" y="174780"/>
                    <a:pt x="82528" y="175530"/>
                    <a:pt x="82561" y="176281"/>
                  </a:cubicBezTo>
                  <a:lnTo>
                    <a:pt x="71144" y="176281"/>
                  </a:lnTo>
                  <a:cubicBezTo>
                    <a:pt x="69448" y="176281"/>
                    <a:pt x="68078" y="177651"/>
                    <a:pt x="68078" y="179347"/>
                  </a:cubicBezTo>
                  <a:cubicBezTo>
                    <a:pt x="68078" y="181043"/>
                    <a:pt x="69448" y="182413"/>
                    <a:pt x="71144" y="182413"/>
                  </a:cubicBezTo>
                  <a:lnTo>
                    <a:pt x="83507" y="182413"/>
                  </a:lnTo>
                  <a:cubicBezTo>
                    <a:pt x="84127" y="184892"/>
                    <a:pt x="85007" y="187241"/>
                    <a:pt x="86116" y="189459"/>
                  </a:cubicBezTo>
                  <a:lnTo>
                    <a:pt x="50952" y="189459"/>
                  </a:lnTo>
                  <a:cubicBezTo>
                    <a:pt x="48995" y="189459"/>
                    <a:pt x="47397" y="187893"/>
                    <a:pt x="47397" y="185936"/>
                  </a:cubicBezTo>
                  <a:cubicBezTo>
                    <a:pt x="47397" y="184990"/>
                    <a:pt x="47788" y="184110"/>
                    <a:pt x="48441" y="183457"/>
                  </a:cubicBezTo>
                  <a:cubicBezTo>
                    <a:pt x="49093" y="182772"/>
                    <a:pt x="50006" y="182413"/>
                    <a:pt x="50952" y="182413"/>
                  </a:cubicBezTo>
                  <a:lnTo>
                    <a:pt x="56889" y="182413"/>
                  </a:lnTo>
                  <a:cubicBezTo>
                    <a:pt x="58553" y="182413"/>
                    <a:pt x="59923" y="181043"/>
                    <a:pt x="59923" y="179347"/>
                  </a:cubicBezTo>
                  <a:cubicBezTo>
                    <a:pt x="59923" y="177651"/>
                    <a:pt x="58553" y="176281"/>
                    <a:pt x="56889" y="176281"/>
                  </a:cubicBezTo>
                  <a:lnTo>
                    <a:pt x="50952" y="176281"/>
                  </a:lnTo>
                  <a:cubicBezTo>
                    <a:pt x="48995" y="176281"/>
                    <a:pt x="47397" y="174715"/>
                    <a:pt x="47397" y="172758"/>
                  </a:cubicBezTo>
                  <a:cubicBezTo>
                    <a:pt x="47397" y="171812"/>
                    <a:pt x="47788" y="170931"/>
                    <a:pt x="48441" y="170246"/>
                  </a:cubicBezTo>
                  <a:cubicBezTo>
                    <a:pt x="49093" y="169594"/>
                    <a:pt x="50006" y="169235"/>
                    <a:pt x="50952" y="169235"/>
                  </a:cubicBezTo>
                  <a:close/>
                  <a:moveTo>
                    <a:pt x="89607" y="195592"/>
                  </a:moveTo>
                  <a:lnTo>
                    <a:pt x="88563" y="199017"/>
                  </a:lnTo>
                  <a:cubicBezTo>
                    <a:pt x="87878" y="201202"/>
                    <a:pt x="85888" y="202638"/>
                    <a:pt x="83605" y="202638"/>
                  </a:cubicBezTo>
                  <a:lnTo>
                    <a:pt x="62761" y="202638"/>
                  </a:lnTo>
                  <a:cubicBezTo>
                    <a:pt x="60477" y="202638"/>
                    <a:pt x="58487" y="201202"/>
                    <a:pt x="57835" y="199017"/>
                  </a:cubicBezTo>
                  <a:lnTo>
                    <a:pt x="56759" y="195592"/>
                  </a:lnTo>
                  <a:close/>
                  <a:moveTo>
                    <a:pt x="73236" y="0"/>
                  </a:moveTo>
                  <a:cubicBezTo>
                    <a:pt x="73028" y="0"/>
                    <a:pt x="72820" y="1"/>
                    <a:pt x="72612" y="3"/>
                  </a:cubicBezTo>
                  <a:cubicBezTo>
                    <a:pt x="51246" y="166"/>
                    <a:pt x="31022" y="9724"/>
                    <a:pt x="17191" y="26229"/>
                  </a:cubicBezTo>
                  <a:cubicBezTo>
                    <a:pt x="16114" y="27534"/>
                    <a:pt x="16277" y="29459"/>
                    <a:pt x="17582" y="30568"/>
                  </a:cubicBezTo>
                  <a:cubicBezTo>
                    <a:pt x="18144" y="31044"/>
                    <a:pt x="18834" y="31277"/>
                    <a:pt x="19524" y="31277"/>
                  </a:cubicBezTo>
                  <a:cubicBezTo>
                    <a:pt x="20396" y="31277"/>
                    <a:pt x="21269" y="30905"/>
                    <a:pt x="21888" y="30176"/>
                  </a:cubicBezTo>
                  <a:cubicBezTo>
                    <a:pt x="34577" y="15041"/>
                    <a:pt x="53073" y="6266"/>
                    <a:pt x="72677" y="6136"/>
                  </a:cubicBezTo>
                  <a:cubicBezTo>
                    <a:pt x="72885" y="6134"/>
                    <a:pt x="73092" y="6133"/>
                    <a:pt x="73300" y="6133"/>
                  </a:cubicBezTo>
                  <a:cubicBezTo>
                    <a:pt x="91072" y="6133"/>
                    <a:pt x="107728" y="13034"/>
                    <a:pt x="120367" y="25544"/>
                  </a:cubicBezTo>
                  <a:cubicBezTo>
                    <a:pt x="133122" y="38201"/>
                    <a:pt x="140135" y="55098"/>
                    <a:pt x="140135" y="73071"/>
                  </a:cubicBezTo>
                  <a:cubicBezTo>
                    <a:pt x="140135" y="83836"/>
                    <a:pt x="137558" y="94503"/>
                    <a:pt x="132600" y="103963"/>
                  </a:cubicBezTo>
                  <a:cubicBezTo>
                    <a:pt x="127837" y="113129"/>
                    <a:pt x="120889" y="121186"/>
                    <a:pt x="112506" y="127286"/>
                  </a:cubicBezTo>
                  <a:cubicBezTo>
                    <a:pt x="106830" y="131396"/>
                    <a:pt x="102557" y="137104"/>
                    <a:pt x="100045" y="143791"/>
                  </a:cubicBezTo>
                  <a:cubicBezTo>
                    <a:pt x="92640" y="148032"/>
                    <a:pt x="86965" y="154915"/>
                    <a:pt x="84225" y="163102"/>
                  </a:cubicBezTo>
                  <a:lnTo>
                    <a:pt x="82822" y="163102"/>
                  </a:lnTo>
                  <a:lnTo>
                    <a:pt x="82822" y="103538"/>
                  </a:lnTo>
                  <a:cubicBezTo>
                    <a:pt x="83181" y="103669"/>
                    <a:pt x="83540" y="103734"/>
                    <a:pt x="83898" y="103734"/>
                  </a:cubicBezTo>
                  <a:cubicBezTo>
                    <a:pt x="84812" y="103734"/>
                    <a:pt x="85725" y="103310"/>
                    <a:pt x="86312" y="102527"/>
                  </a:cubicBezTo>
                  <a:cubicBezTo>
                    <a:pt x="87356" y="101190"/>
                    <a:pt x="87095" y="99298"/>
                    <a:pt x="85758" y="98254"/>
                  </a:cubicBezTo>
                  <a:lnTo>
                    <a:pt x="82822" y="96003"/>
                  </a:lnTo>
                  <a:lnTo>
                    <a:pt x="82822" y="84195"/>
                  </a:lnTo>
                  <a:cubicBezTo>
                    <a:pt x="82822" y="78617"/>
                    <a:pt x="87389" y="74083"/>
                    <a:pt x="92967" y="74083"/>
                  </a:cubicBezTo>
                  <a:cubicBezTo>
                    <a:pt x="98545" y="74083"/>
                    <a:pt x="103079" y="78617"/>
                    <a:pt x="103079" y="84195"/>
                  </a:cubicBezTo>
                  <a:cubicBezTo>
                    <a:pt x="103079" y="87000"/>
                    <a:pt x="101970" y="89610"/>
                    <a:pt x="99915" y="91567"/>
                  </a:cubicBezTo>
                  <a:cubicBezTo>
                    <a:pt x="98675" y="92709"/>
                    <a:pt x="98643" y="94666"/>
                    <a:pt x="99784" y="95873"/>
                  </a:cubicBezTo>
                  <a:cubicBezTo>
                    <a:pt x="100391" y="96514"/>
                    <a:pt x="101199" y="96832"/>
                    <a:pt x="102009" y="96832"/>
                  </a:cubicBezTo>
                  <a:cubicBezTo>
                    <a:pt x="102766" y="96832"/>
                    <a:pt x="103524" y="96555"/>
                    <a:pt x="104123" y="96003"/>
                  </a:cubicBezTo>
                  <a:cubicBezTo>
                    <a:pt x="107352" y="92937"/>
                    <a:pt x="109211" y="88631"/>
                    <a:pt x="109211" y="84195"/>
                  </a:cubicBezTo>
                  <a:cubicBezTo>
                    <a:pt x="109211" y="75257"/>
                    <a:pt x="101905" y="67950"/>
                    <a:pt x="92967" y="67950"/>
                  </a:cubicBezTo>
                  <a:cubicBezTo>
                    <a:pt x="83996" y="67950"/>
                    <a:pt x="76722" y="75257"/>
                    <a:pt x="76722" y="84195"/>
                  </a:cubicBezTo>
                  <a:lnTo>
                    <a:pt x="76722" y="91306"/>
                  </a:lnTo>
                  <a:lnTo>
                    <a:pt x="75058" y="90001"/>
                  </a:lnTo>
                  <a:cubicBezTo>
                    <a:pt x="74504" y="89593"/>
                    <a:pt x="73843" y="89390"/>
                    <a:pt x="73183" y="89390"/>
                  </a:cubicBezTo>
                  <a:cubicBezTo>
                    <a:pt x="72522" y="89390"/>
                    <a:pt x="71862" y="89593"/>
                    <a:pt x="71307" y="90001"/>
                  </a:cubicBezTo>
                  <a:lnTo>
                    <a:pt x="69643" y="91306"/>
                  </a:lnTo>
                  <a:lnTo>
                    <a:pt x="69643" y="84195"/>
                  </a:lnTo>
                  <a:cubicBezTo>
                    <a:pt x="69643" y="75257"/>
                    <a:pt x="62369" y="67950"/>
                    <a:pt x="53399" y="67950"/>
                  </a:cubicBezTo>
                  <a:cubicBezTo>
                    <a:pt x="44461" y="67950"/>
                    <a:pt x="37187" y="75257"/>
                    <a:pt x="37187" y="84195"/>
                  </a:cubicBezTo>
                  <a:cubicBezTo>
                    <a:pt x="37187" y="88631"/>
                    <a:pt x="39013" y="92937"/>
                    <a:pt x="42243" y="96003"/>
                  </a:cubicBezTo>
                  <a:cubicBezTo>
                    <a:pt x="42841" y="96555"/>
                    <a:pt x="43600" y="96832"/>
                    <a:pt x="44356" y="96832"/>
                  </a:cubicBezTo>
                  <a:cubicBezTo>
                    <a:pt x="45166" y="96832"/>
                    <a:pt x="45974" y="96514"/>
                    <a:pt x="46581" y="95873"/>
                  </a:cubicBezTo>
                  <a:cubicBezTo>
                    <a:pt x="47723" y="94666"/>
                    <a:pt x="47690" y="92709"/>
                    <a:pt x="46451" y="91567"/>
                  </a:cubicBezTo>
                  <a:cubicBezTo>
                    <a:pt x="44428" y="89610"/>
                    <a:pt x="43287" y="87000"/>
                    <a:pt x="43287" y="84195"/>
                  </a:cubicBezTo>
                  <a:cubicBezTo>
                    <a:pt x="43287" y="78617"/>
                    <a:pt x="47821" y="74083"/>
                    <a:pt x="53399" y="74083"/>
                  </a:cubicBezTo>
                  <a:cubicBezTo>
                    <a:pt x="59009" y="74083"/>
                    <a:pt x="63544" y="78617"/>
                    <a:pt x="63544" y="84195"/>
                  </a:cubicBezTo>
                  <a:lnTo>
                    <a:pt x="63544" y="96003"/>
                  </a:lnTo>
                  <a:lnTo>
                    <a:pt x="60608" y="98254"/>
                  </a:lnTo>
                  <a:cubicBezTo>
                    <a:pt x="59270" y="99298"/>
                    <a:pt x="59009" y="101190"/>
                    <a:pt x="60053" y="102527"/>
                  </a:cubicBezTo>
                  <a:cubicBezTo>
                    <a:pt x="60661" y="103322"/>
                    <a:pt x="61554" y="103732"/>
                    <a:pt x="62467" y="103732"/>
                  </a:cubicBezTo>
                  <a:cubicBezTo>
                    <a:pt x="62828" y="103732"/>
                    <a:pt x="63192" y="103668"/>
                    <a:pt x="63544" y="103538"/>
                  </a:cubicBezTo>
                  <a:lnTo>
                    <a:pt x="63544" y="163102"/>
                  </a:lnTo>
                  <a:lnTo>
                    <a:pt x="53105" y="163102"/>
                  </a:lnTo>
                  <a:lnTo>
                    <a:pt x="46581" y="144444"/>
                  </a:lnTo>
                  <a:cubicBezTo>
                    <a:pt x="44167" y="137496"/>
                    <a:pt x="39731" y="131559"/>
                    <a:pt x="33794" y="127220"/>
                  </a:cubicBezTo>
                  <a:cubicBezTo>
                    <a:pt x="25509" y="121186"/>
                    <a:pt x="18626" y="113227"/>
                    <a:pt x="13863" y="104158"/>
                  </a:cubicBezTo>
                  <a:cubicBezTo>
                    <a:pt x="8873" y="94698"/>
                    <a:pt x="6296" y="84423"/>
                    <a:pt x="6230" y="73626"/>
                  </a:cubicBezTo>
                  <a:cubicBezTo>
                    <a:pt x="6133" y="62437"/>
                    <a:pt x="8905" y="51281"/>
                    <a:pt x="14222" y="41463"/>
                  </a:cubicBezTo>
                  <a:cubicBezTo>
                    <a:pt x="15005" y="39962"/>
                    <a:pt x="14451" y="38103"/>
                    <a:pt x="12983" y="37320"/>
                  </a:cubicBezTo>
                  <a:cubicBezTo>
                    <a:pt x="12513" y="37065"/>
                    <a:pt x="12009" y="36944"/>
                    <a:pt x="11513" y="36944"/>
                  </a:cubicBezTo>
                  <a:cubicBezTo>
                    <a:pt x="10424" y="36944"/>
                    <a:pt x="9378" y="37528"/>
                    <a:pt x="8840" y="38560"/>
                  </a:cubicBezTo>
                  <a:cubicBezTo>
                    <a:pt x="3034" y="49292"/>
                    <a:pt x="0" y="61459"/>
                    <a:pt x="98" y="73691"/>
                  </a:cubicBezTo>
                  <a:cubicBezTo>
                    <a:pt x="196" y="85271"/>
                    <a:pt x="3099" y="96819"/>
                    <a:pt x="8449" y="106996"/>
                  </a:cubicBezTo>
                  <a:cubicBezTo>
                    <a:pt x="13635" y="116880"/>
                    <a:pt x="21138" y="125589"/>
                    <a:pt x="30173" y="132179"/>
                  </a:cubicBezTo>
                  <a:cubicBezTo>
                    <a:pt x="35132" y="135767"/>
                    <a:pt x="38785" y="140692"/>
                    <a:pt x="40807" y="146466"/>
                  </a:cubicBezTo>
                  <a:lnTo>
                    <a:pt x="46940" y="163983"/>
                  </a:lnTo>
                  <a:cubicBezTo>
                    <a:pt x="45896" y="164440"/>
                    <a:pt x="44950" y="165092"/>
                    <a:pt x="44102" y="165940"/>
                  </a:cubicBezTo>
                  <a:cubicBezTo>
                    <a:pt x="42308" y="167767"/>
                    <a:pt x="41297" y="170181"/>
                    <a:pt x="41297" y="172758"/>
                  </a:cubicBezTo>
                  <a:cubicBezTo>
                    <a:pt x="41297" y="175302"/>
                    <a:pt x="42275" y="177618"/>
                    <a:pt x="43906" y="179347"/>
                  </a:cubicBezTo>
                  <a:cubicBezTo>
                    <a:pt x="42210" y="181141"/>
                    <a:pt x="41297" y="183457"/>
                    <a:pt x="41297" y="185936"/>
                  </a:cubicBezTo>
                  <a:cubicBezTo>
                    <a:pt x="41297" y="191058"/>
                    <a:pt x="45309" y="195266"/>
                    <a:pt x="50332" y="195559"/>
                  </a:cubicBezTo>
                  <a:lnTo>
                    <a:pt x="51996" y="200844"/>
                  </a:lnTo>
                  <a:cubicBezTo>
                    <a:pt x="53464" y="205573"/>
                    <a:pt x="57802" y="208770"/>
                    <a:pt x="62761" y="208770"/>
                  </a:cubicBezTo>
                  <a:lnTo>
                    <a:pt x="83605" y="208770"/>
                  </a:lnTo>
                  <a:cubicBezTo>
                    <a:pt x="88563" y="208770"/>
                    <a:pt x="92901" y="205573"/>
                    <a:pt x="94402" y="200844"/>
                  </a:cubicBezTo>
                  <a:lnTo>
                    <a:pt x="94565" y="200289"/>
                  </a:lnTo>
                  <a:cubicBezTo>
                    <a:pt x="100665" y="205573"/>
                    <a:pt x="108592" y="208770"/>
                    <a:pt x="117268" y="208770"/>
                  </a:cubicBezTo>
                  <a:cubicBezTo>
                    <a:pt x="128261" y="208770"/>
                    <a:pt x="138765" y="203453"/>
                    <a:pt x="145289" y="194548"/>
                  </a:cubicBezTo>
                  <a:cubicBezTo>
                    <a:pt x="146300" y="193178"/>
                    <a:pt x="146007" y="191253"/>
                    <a:pt x="144637" y="190275"/>
                  </a:cubicBezTo>
                  <a:cubicBezTo>
                    <a:pt x="144086" y="189869"/>
                    <a:pt x="143452" y="189673"/>
                    <a:pt x="142824" y="189673"/>
                  </a:cubicBezTo>
                  <a:cubicBezTo>
                    <a:pt x="141889" y="189673"/>
                    <a:pt x="140968" y="190107"/>
                    <a:pt x="140363" y="190927"/>
                  </a:cubicBezTo>
                  <a:cubicBezTo>
                    <a:pt x="134981" y="198267"/>
                    <a:pt x="126337" y="202638"/>
                    <a:pt x="117268" y="202638"/>
                  </a:cubicBezTo>
                  <a:cubicBezTo>
                    <a:pt x="101448" y="202638"/>
                    <a:pt x="88596" y="189785"/>
                    <a:pt x="88596" y="173997"/>
                  </a:cubicBezTo>
                  <a:cubicBezTo>
                    <a:pt x="88596" y="158209"/>
                    <a:pt x="101448" y="145324"/>
                    <a:pt x="117268" y="145324"/>
                  </a:cubicBezTo>
                  <a:cubicBezTo>
                    <a:pt x="133056" y="145324"/>
                    <a:pt x="145909" y="158209"/>
                    <a:pt x="145909" y="173997"/>
                  </a:cubicBezTo>
                  <a:cubicBezTo>
                    <a:pt x="145909" y="175726"/>
                    <a:pt x="145746" y="177455"/>
                    <a:pt x="145452" y="179184"/>
                  </a:cubicBezTo>
                  <a:cubicBezTo>
                    <a:pt x="145158" y="180815"/>
                    <a:pt x="146235" y="182413"/>
                    <a:pt x="147899" y="182739"/>
                  </a:cubicBezTo>
                  <a:cubicBezTo>
                    <a:pt x="148078" y="182771"/>
                    <a:pt x="148258" y="182787"/>
                    <a:pt x="148435" y="182787"/>
                  </a:cubicBezTo>
                  <a:cubicBezTo>
                    <a:pt x="149893" y="182787"/>
                    <a:pt x="151192" y="181744"/>
                    <a:pt x="151454" y="180260"/>
                  </a:cubicBezTo>
                  <a:cubicBezTo>
                    <a:pt x="151846" y="178205"/>
                    <a:pt x="152041" y="176085"/>
                    <a:pt x="152041" y="173997"/>
                  </a:cubicBezTo>
                  <a:cubicBezTo>
                    <a:pt x="152041" y="154817"/>
                    <a:pt x="136449" y="139225"/>
                    <a:pt x="117268" y="139225"/>
                  </a:cubicBezTo>
                  <a:cubicBezTo>
                    <a:pt x="114235" y="139225"/>
                    <a:pt x="111332" y="139616"/>
                    <a:pt x="108559" y="140334"/>
                  </a:cubicBezTo>
                  <a:cubicBezTo>
                    <a:pt x="110549" y="137170"/>
                    <a:pt x="113093" y="134429"/>
                    <a:pt x="116094" y="132244"/>
                  </a:cubicBezTo>
                  <a:cubicBezTo>
                    <a:pt x="125228" y="125589"/>
                    <a:pt x="132828" y="116815"/>
                    <a:pt x="138047" y="106800"/>
                  </a:cubicBezTo>
                  <a:cubicBezTo>
                    <a:pt x="143430" y="96460"/>
                    <a:pt x="146268" y="84815"/>
                    <a:pt x="146268" y="73071"/>
                  </a:cubicBezTo>
                  <a:cubicBezTo>
                    <a:pt x="146268" y="53467"/>
                    <a:pt x="138602" y="35037"/>
                    <a:pt x="124673" y="21206"/>
                  </a:cubicBezTo>
                  <a:cubicBezTo>
                    <a:pt x="110892" y="7522"/>
                    <a:pt x="92641" y="0"/>
                    <a:pt x="73236" y="0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47;p50">
              <a:extLst>
                <a:ext uri="{FF2B5EF4-FFF2-40B4-BE49-F238E27FC236}">
                  <a16:creationId xmlns:a16="http://schemas.microsoft.com/office/drawing/2014/main" id="{2B9CDA64-C000-4E37-ABF0-3BE95FC07E49}"/>
                </a:ext>
              </a:extLst>
            </p:cNvPr>
            <p:cNvSpPr/>
            <p:nvPr/>
          </p:nvSpPr>
          <p:spPr>
            <a:xfrm>
              <a:off x="4279725" y="4141075"/>
              <a:ext cx="1100125" cy="345800"/>
            </a:xfrm>
            <a:custGeom>
              <a:avLst/>
              <a:gdLst/>
              <a:ahLst/>
              <a:cxnLst/>
              <a:rect l="l" t="t" r="r" b="b"/>
              <a:pathLst>
                <a:path w="44005" h="13832" extrusionOk="0">
                  <a:moveTo>
                    <a:pt x="22014" y="1"/>
                  </a:moveTo>
                  <a:cubicBezTo>
                    <a:pt x="14483" y="1"/>
                    <a:pt x="6948" y="2871"/>
                    <a:pt x="1207" y="8612"/>
                  </a:cubicBezTo>
                  <a:cubicBezTo>
                    <a:pt x="0" y="9787"/>
                    <a:pt x="0" y="11744"/>
                    <a:pt x="1207" y="12918"/>
                  </a:cubicBezTo>
                  <a:cubicBezTo>
                    <a:pt x="1810" y="13522"/>
                    <a:pt x="2593" y="13823"/>
                    <a:pt x="3376" y="13823"/>
                  </a:cubicBezTo>
                  <a:cubicBezTo>
                    <a:pt x="4159" y="13823"/>
                    <a:pt x="4942" y="13522"/>
                    <a:pt x="5545" y="12918"/>
                  </a:cubicBezTo>
                  <a:cubicBezTo>
                    <a:pt x="10080" y="8384"/>
                    <a:pt x="16041" y="6117"/>
                    <a:pt x="22006" y="6117"/>
                  </a:cubicBezTo>
                  <a:cubicBezTo>
                    <a:pt x="27972" y="6117"/>
                    <a:pt x="33941" y="8384"/>
                    <a:pt x="38491" y="12918"/>
                  </a:cubicBezTo>
                  <a:cubicBezTo>
                    <a:pt x="39079" y="13505"/>
                    <a:pt x="39862" y="13831"/>
                    <a:pt x="40644" y="13831"/>
                  </a:cubicBezTo>
                  <a:cubicBezTo>
                    <a:pt x="41427" y="13831"/>
                    <a:pt x="42210" y="13505"/>
                    <a:pt x="42797" y="12918"/>
                  </a:cubicBezTo>
                  <a:cubicBezTo>
                    <a:pt x="44004" y="11744"/>
                    <a:pt x="44004" y="9787"/>
                    <a:pt x="42797" y="8612"/>
                  </a:cubicBezTo>
                  <a:cubicBezTo>
                    <a:pt x="37073" y="2871"/>
                    <a:pt x="29545" y="1"/>
                    <a:pt x="22014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48;p50">
              <a:extLst>
                <a:ext uri="{FF2B5EF4-FFF2-40B4-BE49-F238E27FC236}">
                  <a16:creationId xmlns:a16="http://schemas.microsoft.com/office/drawing/2014/main" id="{80FD4F49-8A49-40AD-A4B8-9CCA40111E63}"/>
                </a:ext>
              </a:extLst>
            </p:cNvPr>
            <p:cNvSpPr/>
            <p:nvPr/>
          </p:nvSpPr>
          <p:spPr>
            <a:xfrm>
              <a:off x="4512950" y="4470550"/>
              <a:ext cx="633650" cy="249350"/>
            </a:xfrm>
            <a:custGeom>
              <a:avLst/>
              <a:gdLst/>
              <a:ahLst/>
              <a:cxnLst/>
              <a:rect l="l" t="t" r="r" b="b"/>
              <a:pathLst>
                <a:path w="25346" h="9974" extrusionOk="0">
                  <a:moveTo>
                    <a:pt x="12689" y="0"/>
                  </a:moveTo>
                  <a:cubicBezTo>
                    <a:pt x="8351" y="0"/>
                    <a:pt x="4274" y="1664"/>
                    <a:pt x="1207" y="4730"/>
                  </a:cubicBezTo>
                  <a:cubicBezTo>
                    <a:pt x="0" y="5937"/>
                    <a:pt x="0" y="7861"/>
                    <a:pt x="1207" y="9068"/>
                  </a:cubicBezTo>
                  <a:cubicBezTo>
                    <a:pt x="1794" y="9672"/>
                    <a:pt x="2577" y="9974"/>
                    <a:pt x="3360" y="9974"/>
                  </a:cubicBezTo>
                  <a:cubicBezTo>
                    <a:pt x="4143" y="9974"/>
                    <a:pt x="4926" y="9672"/>
                    <a:pt x="5513" y="9068"/>
                  </a:cubicBezTo>
                  <a:cubicBezTo>
                    <a:pt x="7438" y="7144"/>
                    <a:pt x="9982" y="6100"/>
                    <a:pt x="12689" y="6100"/>
                  </a:cubicBezTo>
                  <a:cubicBezTo>
                    <a:pt x="15397" y="6100"/>
                    <a:pt x="17941" y="7144"/>
                    <a:pt x="19833" y="9068"/>
                  </a:cubicBezTo>
                  <a:cubicBezTo>
                    <a:pt x="20420" y="9656"/>
                    <a:pt x="21203" y="9949"/>
                    <a:pt x="21986" y="9949"/>
                  </a:cubicBezTo>
                  <a:cubicBezTo>
                    <a:pt x="22769" y="9949"/>
                    <a:pt x="23552" y="9656"/>
                    <a:pt x="24172" y="9068"/>
                  </a:cubicBezTo>
                  <a:cubicBezTo>
                    <a:pt x="25346" y="7861"/>
                    <a:pt x="25346" y="5937"/>
                    <a:pt x="24172" y="4730"/>
                  </a:cubicBezTo>
                  <a:cubicBezTo>
                    <a:pt x="21105" y="1664"/>
                    <a:pt x="17028" y="0"/>
                    <a:pt x="12689" y="0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49;p50">
              <a:extLst>
                <a:ext uri="{FF2B5EF4-FFF2-40B4-BE49-F238E27FC236}">
                  <a16:creationId xmlns:a16="http://schemas.microsoft.com/office/drawing/2014/main" id="{DC30EF80-A4F1-4EE2-8DEA-2849CFF0147D}"/>
                </a:ext>
              </a:extLst>
            </p:cNvPr>
            <p:cNvSpPr/>
            <p:nvPr/>
          </p:nvSpPr>
          <p:spPr>
            <a:xfrm>
              <a:off x="4747800" y="4793475"/>
              <a:ext cx="164775" cy="164750"/>
            </a:xfrm>
            <a:custGeom>
              <a:avLst/>
              <a:gdLst/>
              <a:ahLst/>
              <a:cxnLst/>
              <a:rect l="l" t="t" r="r" b="b"/>
              <a:pathLst>
                <a:path w="6591" h="6590" extrusionOk="0">
                  <a:moveTo>
                    <a:pt x="3295" y="1"/>
                  </a:moveTo>
                  <a:cubicBezTo>
                    <a:pt x="1469" y="1"/>
                    <a:pt x="1" y="1501"/>
                    <a:pt x="1" y="3295"/>
                  </a:cubicBezTo>
                  <a:cubicBezTo>
                    <a:pt x="1" y="5122"/>
                    <a:pt x="1469" y="6590"/>
                    <a:pt x="3295" y="6590"/>
                  </a:cubicBezTo>
                  <a:cubicBezTo>
                    <a:pt x="5090" y="6590"/>
                    <a:pt x="6590" y="5122"/>
                    <a:pt x="6590" y="3295"/>
                  </a:cubicBezTo>
                  <a:cubicBezTo>
                    <a:pt x="6590" y="1501"/>
                    <a:pt x="5090" y="1"/>
                    <a:pt x="3295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031;p50">
            <a:extLst>
              <a:ext uri="{FF2B5EF4-FFF2-40B4-BE49-F238E27FC236}">
                <a16:creationId xmlns:a16="http://schemas.microsoft.com/office/drawing/2014/main" id="{55B17375-3339-4574-8230-9CEDB4235861}"/>
              </a:ext>
            </a:extLst>
          </p:cNvPr>
          <p:cNvSpPr txBox="1">
            <a:spLocks/>
          </p:cNvSpPr>
          <p:nvPr/>
        </p:nvSpPr>
        <p:spPr>
          <a:xfrm>
            <a:off x="5168899" y="2312249"/>
            <a:ext cx="18687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6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OES projekty</a:t>
            </a:r>
          </a:p>
        </p:txBody>
      </p:sp>
      <p:sp>
        <p:nvSpPr>
          <p:cNvPr id="132" name="Google Shape;1022;p50">
            <a:extLst>
              <a:ext uri="{FF2B5EF4-FFF2-40B4-BE49-F238E27FC236}">
                <a16:creationId xmlns:a16="http://schemas.microsoft.com/office/drawing/2014/main" id="{B805AAAA-7BC0-46DE-8068-C18E40C98D29}"/>
              </a:ext>
            </a:extLst>
          </p:cNvPr>
          <p:cNvSpPr/>
          <p:nvPr/>
        </p:nvSpPr>
        <p:spPr>
          <a:xfrm>
            <a:off x="5609388" y="1194201"/>
            <a:ext cx="909678" cy="91593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3" name="Google Shape;1454;p57">
            <a:extLst>
              <a:ext uri="{FF2B5EF4-FFF2-40B4-BE49-F238E27FC236}">
                <a16:creationId xmlns:a16="http://schemas.microsoft.com/office/drawing/2014/main" id="{D05F6E39-3028-4F1D-B8AF-EC91738331FA}"/>
              </a:ext>
            </a:extLst>
          </p:cNvPr>
          <p:cNvGrpSpPr/>
          <p:nvPr/>
        </p:nvGrpSpPr>
        <p:grpSpPr>
          <a:xfrm>
            <a:off x="9491571" y="1450412"/>
            <a:ext cx="521383" cy="504132"/>
            <a:chOff x="-62150375" y="2297875"/>
            <a:chExt cx="314275" cy="315875"/>
          </a:xfrm>
          <a:solidFill>
            <a:srgbClr val="FFDE00"/>
          </a:solidFill>
        </p:grpSpPr>
        <p:sp>
          <p:nvSpPr>
            <p:cNvPr id="134" name="Google Shape;1455;p57">
              <a:extLst>
                <a:ext uri="{FF2B5EF4-FFF2-40B4-BE49-F238E27FC236}">
                  <a16:creationId xmlns:a16="http://schemas.microsoft.com/office/drawing/2014/main" id="{11D52C18-0FDF-4F5E-9949-1D24F4A83868}"/>
                </a:ext>
              </a:extLst>
            </p:cNvPr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56;p57">
              <a:extLst>
                <a:ext uri="{FF2B5EF4-FFF2-40B4-BE49-F238E27FC236}">
                  <a16:creationId xmlns:a16="http://schemas.microsoft.com/office/drawing/2014/main" id="{ECF587AE-2E92-4638-93E0-B7ABE5C37D3D}"/>
                </a:ext>
              </a:extLst>
            </p:cNvPr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57;p57">
              <a:extLst>
                <a:ext uri="{FF2B5EF4-FFF2-40B4-BE49-F238E27FC236}">
                  <a16:creationId xmlns:a16="http://schemas.microsoft.com/office/drawing/2014/main" id="{34013F8E-6574-426B-A9E1-CC4F1FE54E6A}"/>
                </a:ext>
              </a:extLst>
            </p:cNvPr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58;p57">
              <a:extLst>
                <a:ext uri="{FF2B5EF4-FFF2-40B4-BE49-F238E27FC236}">
                  <a16:creationId xmlns:a16="http://schemas.microsoft.com/office/drawing/2014/main" id="{507B1A31-C7F8-4DB0-9579-31BC91BC8D42}"/>
                </a:ext>
              </a:extLst>
            </p:cNvPr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59;p57">
              <a:extLst>
                <a:ext uri="{FF2B5EF4-FFF2-40B4-BE49-F238E27FC236}">
                  <a16:creationId xmlns:a16="http://schemas.microsoft.com/office/drawing/2014/main" id="{FC7673FD-250B-4F3F-97BA-FD76D11BA199}"/>
                </a:ext>
              </a:extLst>
            </p:cNvPr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solidFill>
                <a:srgbClr val="FFDE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022;p50">
            <a:extLst>
              <a:ext uri="{FF2B5EF4-FFF2-40B4-BE49-F238E27FC236}">
                <a16:creationId xmlns:a16="http://schemas.microsoft.com/office/drawing/2014/main" id="{37BBEE88-3E34-4C0D-BA53-BF9A5B9CA50F}"/>
              </a:ext>
            </a:extLst>
          </p:cNvPr>
          <p:cNvSpPr/>
          <p:nvPr/>
        </p:nvSpPr>
        <p:spPr>
          <a:xfrm>
            <a:off x="9330616" y="1236714"/>
            <a:ext cx="909678" cy="91593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026;p50">
            <a:extLst>
              <a:ext uri="{FF2B5EF4-FFF2-40B4-BE49-F238E27FC236}">
                <a16:creationId xmlns:a16="http://schemas.microsoft.com/office/drawing/2014/main" id="{4D32273D-5CED-4599-9A6E-4168EB99329A}"/>
              </a:ext>
            </a:extLst>
          </p:cNvPr>
          <p:cNvSpPr txBox="1">
            <a:spLocks/>
          </p:cNvSpPr>
          <p:nvPr/>
        </p:nvSpPr>
        <p:spPr>
          <a:xfrm>
            <a:off x="1244729" y="2660473"/>
            <a:ext cx="2477531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175.613 /ročně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Projekty pro značky VW, ŠKODA, BMW, Daimler, Jaguar, Nissan a další.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41" name="Google Shape;1022;p50">
            <a:extLst>
              <a:ext uri="{FF2B5EF4-FFF2-40B4-BE49-F238E27FC236}">
                <a16:creationId xmlns:a16="http://schemas.microsoft.com/office/drawing/2014/main" id="{3FD362B1-E4EF-4EB2-A25C-6900E6DE906A}"/>
              </a:ext>
            </a:extLst>
          </p:cNvPr>
          <p:cNvSpPr/>
          <p:nvPr/>
        </p:nvSpPr>
        <p:spPr>
          <a:xfrm>
            <a:off x="1974680" y="3872130"/>
            <a:ext cx="909678" cy="91593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Grafický objekt 7" descr="Elektromobil se souvislou výplní">
            <a:extLst>
              <a:ext uri="{FF2B5EF4-FFF2-40B4-BE49-F238E27FC236}">
                <a16:creationId xmlns:a16="http://schemas.microsoft.com/office/drawing/2014/main" id="{C95863CB-AC81-408B-B042-684344BE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2627" y="3929499"/>
            <a:ext cx="745495" cy="745495"/>
          </a:xfrm>
          <a:prstGeom prst="rect">
            <a:avLst/>
          </a:prstGeom>
        </p:spPr>
      </p:pic>
      <p:pic>
        <p:nvPicPr>
          <p:cNvPr id="10" name="Grafický objekt 9" descr="Vysoké napětí se souvislou výplní">
            <a:extLst>
              <a:ext uri="{FF2B5EF4-FFF2-40B4-BE49-F238E27FC236}">
                <a16:creationId xmlns:a16="http://schemas.microsoft.com/office/drawing/2014/main" id="{DB03FCA1-1EA0-4AF2-82A4-6B6480396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2981" y="3958886"/>
            <a:ext cx="653076" cy="653076"/>
          </a:xfrm>
          <a:prstGeom prst="rect">
            <a:avLst/>
          </a:prstGeom>
        </p:spPr>
      </p:pic>
      <p:sp>
        <p:nvSpPr>
          <p:cNvPr id="142" name="Google Shape;1026;p50">
            <a:extLst>
              <a:ext uri="{FF2B5EF4-FFF2-40B4-BE49-F238E27FC236}">
                <a16:creationId xmlns:a16="http://schemas.microsoft.com/office/drawing/2014/main" id="{7568CD82-FEC7-410D-9509-F7921CD0B6E0}"/>
              </a:ext>
            </a:extLst>
          </p:cNvPr>
          <p:cNvSpPr txBox="1">
            <a:spLocks/>
          </p:cNvSpPr>
          <p:nvPr/>
        </p:nvSpPr>
        <p:spPr>
          <a:xfrm>
            <a:off x="888211" y="5079117"/>
            <a:ext cx="3293264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&gt; 150 rozvodnic/ročně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Projekty pro HITACHI / SIEMENS.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43" name="Google Shape;1027;p50">
            <a:extLst>
              <a:ext uri="{FF2B5EF4-FFF2-40B4-BE49-F238E27FC236}">
                <a16:creationId xmlns:a16="http://schemas.microsoft.com/office/drawing/2014/main" id="{E45FAE71-59BE-47E4-9A55-419A7CDAC3C9}"/>
              </a:ext>
            </a:extLst>
          </p:cNvPr>
          <p:cNvSpPr txBox="1">
            <a:spLocks/>
          </p:cNvSpPr>
          <p:nvPr/>
        </p:nvSpPr>
        <p:spPr>
          <a:xfrm>
            <a:off x="8900112" y="4933677"/>
            <a:ext cx="2092937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1600" b="1" i="0" u="none" strike="noStrike" cap="non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None/>
              <a:defRPr sz="2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DM Sans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Green </a:t>
            </a:r>
            <a:r>
              <a:rPr kumimoji="0" lang="cs-CZ" sz="18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Energy</a:t>
            </a:r>
            <a:endParaRPr kumimoji="0" lang="cs-CZ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44" name="Google Shape;1022;p50">
            <a:extLst>
              <a:ext uri="{FF2B5EF4-FFF2-40B4-BE49-F238E27FC236}">
                <a16:creationId xmlns:a16="http://schemas.microsoft.com/office/drawing/2014/main" id="{1FA52B49-B2AF-493C-8524-91043830BC3E}"/>
              </a:ext>
            </a:extLst>
          </p:cNvPr>
          <p:cNvSpPr/>
          <p:nvPr/>
        </p:nvSpPr>
        <p:spPr>
          <a:xfrm>
            <a:off x="9402625" y="3867991"/>
            <a:ext cx="909678" cy="91593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026;p50">
            <a:extLst>
              <a:ext uri="{FF2B5EF4-FFF2-40B4-BE49-F238E27FC236}">
                <a16:creationId xmlns:a16="http://schemas.microsoft.com/office/drawing/2014/main" id="{4E73B4A8-3523-4F2E-B938-55DE08EB322C}"/>
              </a:ext>
            </a:extLst>
          </p:cNvPr>
          <p:cNvSpPr txBox="1">
            <a:spLocks/>
          </p:cNvSpPr>
          <p:nvPr/>
        </p:nvSpPr>
        <p:spPr>
          <a:xfrm>
            <a:off x="8316156" y="5074978"/>
            <a:ext cx="3144119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sz="2400" b="1" kern="0">
                <a:solidFill>
                  <a:schemeClr val="tx1"/>
                </a:solidFill>
              </a:rPr>
              <a:t>&gt;</a:t>
            </a: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50 nabíječek/ročně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Projekty pro LogaCool.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146" name="Google Shape;1026;p50">
            <a:extLst>
              <a:ext uri="{FF2B5EF4-FFF2-40B4-BE49-F238E27FC236}">
                <a16:creationId xmlns:a16="http://schemas.microsoft.com/office/drawing/2014/main" id="{734087F3-9A25-4663-AB5D-E89D6F71B0B1}"/>
              </a:ext>
            </a:extLst>
          </p:cNvPr>
          <p:cNvSpPr txBox="1">
            <a:spLocks/>
          </p:cNvSpPr>
          <p:nvPr/>
        </p:nvSpPr>
        <p:spPr>
          <a:xfrm>
            <a:off x="8408169" y="2669641"/>
            <a:ext cx="26842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sym typeface="DM Sans"/>
              </a:rPr>
              <a:t>&gt;100.000 /ročně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tabLst/>
              <a:defRPr/>
            </a:pPr>
            <a:r>
              <a:rPr lang="cs-CZ" kern="0">
                <a:solidFill>
                  <a:schemeClr val="tx1"/>
                </a:solidFill>
              </a:rPr>
              <a:t>různých dílků a skupin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553112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0a8878-858b-4b6c-8323-603a9f518de5" xsi:nil="true"/>
    <lcf76f155ced4ddcb4097134ff3c332f xmlns="e1c48503-4725-495b-be6c-9e499ebfe1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068A9B6E12D84DBA0D7CA91A14EC45" ma:contentTypeVersion="15" ma:contentTypeDescription="Vytvoří nový dokument" ma:contentTypeScope="" ma:versionID="e56459498cd82ffcedfabe3db403efa5">
  <xsd:schema xmlns:xsd="http://www.w3.org/2001/XMLSchema" xmlns:xs="http://www.w3.org/2001/XMLSchema" xmlns:p="http://schemas.microsoft.com/office/2006/metadata/properties" xmlns:ns2="e1c48503-4725-495b-be6c-9e499ebfe1f4" xmlns:ns3="7f0a8878-858b-4b6c-8323-603a9f518de5" targetNamespace="http://schemas.microsoft.com/office/2006/metadata/properties" ma:root="true" ma:fieldsID="fb4ede89ba3b9d35822132654a620718" ns2:_="" ns3:_="">
    <xsd:import namespace="e1c48503-4725-495b-be6c-9e499ebfe1f4"/>
    <xsd:import namespace="7f0a8878-858b-4b6c-8323-603a9f518d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48503-4725-495b-be6c-9e499ebfe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93cfb3dd-3c8b-4fa3-a1a2-825756950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a8878-858b-4b6c-8323-603a9f518d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22712e-364c-4b0e-952d-40c4078db9de}" ma:internalName="TaxCatchAll" ma:showField="CatchAllData" ma:web="7f0a8878-858b-4b6c-8323-603a9f518d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7F313-14A0-4908-8B54-0FAAD5BB9E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A3294-E689-4A97-83BC-B3454851CA9E}">
  <ds:schemaRefs>
    <ds:schemaRef ds:uri="http://schemas.microsoft.com/office/2006/metadata/properties"/>
    <ds:schemaRef ds:uri="http://schemas.microsoft.com/office/infopath/2007/PartnerControls"/>
    <ds:schemaRef ds:uri="7f0a8878-858b-4b6c-8323-603a9f518de5"/>
    <ds:schemaRef ds:uri="e1c48503-4725-495b-be6c-9e499ebfe1f4"/>
  </ds:schemaRefs>
</ds:datastoreItem>
</file>

<file path=customXml/itemProps3.xml><?xml version="1.0" encoding="utf-8"?>
<ds:datastoreItem xmlns:ds="http://schemas.openxmlformats.org/officeDocument/2006/customXml" ds:itemID="{584E623F-B25D-4683-A227-CD320FC8F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48503-4725-495b-be6c-9e499ebfe1f4"/>
    <ds:schemaRef ds:uri="7f0a8878-858b-4b6c-8323-603a9f518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2327</Words>
  <Application>Microsoft Office PowerPoint</Application>
  <PresentationFormat>Širokoúhlá obrazovka</PresentationFormat>
  <Paragraphs>286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DM Sans</vt:lpstr>
      <vt:lpstr>PT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Chmelař Libor</dc:creator>
  <cp:lastModifiedBy>Jitka Teltscherová</cp:lastModifiedBy>
  <cp:revision>3</cp:revision>
  <dcterms:created xsi:type="dcterms:W3CDTF">2022-03-21T14:05:44Z</dcterms:created>
  <dcterms:modified xsi:type="dcterms:W3CDTF">2022-10-06T10:54:01Z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0x0101007C068A9B6E12D84DBA0D7CA91A14EC45</vt:lpwstr>
  </property>
  <property fmtid="{D5CDD505-2E9C-101B-9397-08002B2CF9AE}" pid="3" name="MediaServiceImageTags">
    <vt:lpwstr/>
  </property>
</Properties>
</file>